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6" r:id="rId2"/>
    <p:sldId id="276" r:id="rId3"/>
    <p:sldId id="277" r:id="rId4"/>
    <p:sldId id="279" r:id="rId5"/>
    <p:sldId id="278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7" r:id="rId16"/>
    <p:sldId id="280" r:id="rId17"/>
    <p:sldId id="281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D821D8-C70C-4426-849A-56A962953CB8}" type="datetimeFigureOut">
              <a:rPr lang="en-US" smtClean="0"/>
              <a:pPr/>
              <a:t>12/8/2025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0805A0-82E8-41A7-94FC-C08E3029E00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12/8/2025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12/8/2025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12/8/2025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12/8/2025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12/8/2025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152400"/>
            <a:ext cx="6172200" cy="1894362"/>
          </a:xfrm>
        </p:spPr>
        <p:txBody>
          <a:bodyPr>
            <a:normAutofit/>
          </a:bodyPr>
          <a:lstStyle/>
          <a:p>
            <a:pPr algn="ctr"/>
            <a:r>
              <a:rPr lang="fa-IR" sz="4400" dirty="0" smtClean="0">
                <a:cs typeface="B Nazanin" pitchFamily="2" charset="-78"/>
              </a:rPr>
              <a:t>ویرایش هشتم ترالی کد</a:t>
            </a:r>
            <a:endParaRPr lang="en-US" sz="4400" dirty="0">
              <a:cs typeface="B Nazanin" pitchFamily="2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19400" y="4191000"/>
            <a:ext cx="6172200" cy="1371600"/>
          </a:xfrm>
        </p:spPr>
        <p:txBody>
          <a:bodyPr>
            <a:normAutofit/>
          </a:bodyPr>
          <a:lstStyle/>
          <a:p>
            <a:pPr algn="r"/>
            <a:r>
              <a:rPr lang="fa-IR" sz="2000" dirty="0" smtClean="0">
                <a:cs typeface="B Nazanin" pitchFamily="2" charset="-78"/>
              </a:rPr>
              <a:t> ارائه </a:t>
            </a:r>
            <a:r>
              <a:rPr lang="fa-IR" sz="2000" dirty="0" smtClean="0">
                <a:cs typeface="B Nazanin" pitchFamily="2" charset="-78"/>
              </a:rPr>
              <a:t>دهنده: معصومه </a:t>
            </a:r>
            <a:r>
              <a:rPr lang="fa-IR" sz="2000" dirty="0" smtClean="0">
                <a:cs typeface="B Nazanin" pitchFamily="2" charset="-78"/>
              </a:rPr>
              <a:t>خضری</a:t>
            </a:r>
            <a:endParaRPr lang="en-US" sz="2000" dirty="0">
              <a:cs typeface="B Nazanin" pitchFamily="2" charset="-7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76600" y="228600"/>
            <a:ext cx="266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3600" b="1" dirty="0" smtClean="0">
                <a:cs typeface="B Nazanin" pitchFamily="2" charset="-78"/>
              </a:rPr>
              <a:t>به نام خدا</a:t>
            </a:r>
            <a:endParaRPr lang="en-US" sz="3600" b="1" dirty="0">
              <a:cs typeface="B Nazanin" pitchFamily="2" charset="-78"/>
            </a:endParaRPr>
          </a:p>
        </p:txBody>
      </p:sp>
      <p:pic>
        <p:nvPicPr>
          <p:cNvPr id="7" name="Picture 6" descr="6303583c7ed6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90800" y="2667000"/>
            <a:ext cx="2682734" cy="35814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705600" y="4876800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a-IR" b="1" dirty="0" smtClean="0">
                <a:cs typeface="B Nazanin" pitchFamily="2" charset="-78"/>
              </a:rPr>
              <a:t>بیمارستان فیروزآبادی</a:t>
            </a:r>
            <a:endParaRPr lang="en-US" b="1" dirty="0">
              <a:cs typeface="B Nazanin" pitchFamily="2" charset="-78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  <p:bldP spid="6" grpId="0" build="p"/>
      <p:bldP spid="9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295400"/>
            <a:ext cx="7467600" cy="487375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r" rtl="1">
              <a:buNone/>
            </a:pPr>
            <a:r>
              <a:rPr lang="fa-IR" b="1" dirty="0" smtClean="0">
                <a:cs typeface="B Nazanin" pitchFamily="2" charset="-78"/>
              </a:rPr>
              <a:t>تعریف ترالی اورژانس</a:t>
            </a:r>
          </a:p>
          <a:p>
            <a:pPr algn="r" rtl="1"/>
            <a:r>
              <a:rPr lang="fa-IR" b="1" dirty="0" smtClean="0">
                <a:cs typeface="B Nazanin" pitchFamily="2" charset="-78"/>
              </a:rPr>
              <a:t>ترالی اورژانس عبارت است از یک کمد متحرک دارو و تجهیزات احیا به رنگ قرمز با 5 کشو در ابعاد متفاوت که 2 کشو اول آن مطابق استاندارد شلف بندی میباشدو حاوی داروها و تجهیزات مورد نیاز در احیای قلبی ریوی میباشد</a:t>
            </a:r>
          </a:p>
          <a:p>
            <a:pPr algn="r" rtl="1"/>
            <a:r>
              <a:rPr lang="fa-IR" b="1" dirty="0" smtClean="0">
                <a:cs typeface="B Nazanin" pitchFamily="2" charset="-78"/>
              </a:rPr>
              <a:t>اهداف طراحی وتجهیز ترالی اورژانس:</a:t>
            </a:r>
          </a:p>
          <a:p>
            <a:pPr algn="r" rtl="1"/>
            <a:r>
              <a:rPr lang="fa-IR" b="1" dirty="0" smtClean="0">
                <a:cs typeface="B Nazanin" pitchFamily="2" charset="-78"/>
              </a:rPr>
              <a:t>برقراری و حفظ راه هوایی</a:t>
            </a:r>
          </a:p>
          <a:p>
            <a:pPr algn="r" rtl="1"/>
            <a:r>
              <a:rPr lang="fa-IR" b="1" dirty="0" smtClean="0">
                <a:cs typeface="B Nazanin" pitchFamily="2" charset="-78"/>
              </a:rPr>
              <a:t>نگهداری گردش خون دروضعیت مطلوب</a:t>
            </a:r>
          </a:p>
          <a:p>
            <a:pPr algn="r" rtl="1"/>
            <a:r>
              <a:rPr lang="fa-IR" b="1" dirty="0" smtClean="0">
                <a:cs typeface="B Nazanin" pitchFamily="2" charset="-78"/>
              </a:rPr>
              <a:t>اصلاح وپیشگیری از اختلالات اسید وباز وآب والکترولیت</a:t>
            </a:r>
          </a:p>
          <a:p>
            <a:pPr algn="r" rtl="1"/>
            <a:r>
              <a:rPr lang="fa-IR" b="1" dirty="0" smtClean="0">
                <a:cs typeface="B Nazanin" pitchFamily="2" charset="-78"/>
              </a:rPr>
              <a:t>ارزیابی پاسخ بیمار به اقدامات احیای قلبی ریوی</a:t>
            </a:r>
          </a:p>
          <a:p>
            <a:pPr algn="r" rtl="1"/>
            <a:r>
              <a:rPr lang="fa-IR" b="1" dirty="0" smtClean="0">
                <a:cs typeface="B Nazanin" pitchFamily="2" charset="-78"/>
              </a:rPr>
              <a:t>آماده سازی بیمار جهت ارجاع به مرکز مراقبتهای ویژه</a:t>
            </a:r>
            <a:endParaRPr lang="en-US" b="1" dirty="0">
              <a:cs typeface="B Nazanin" pitchFamily="2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00400" y="228600"/>
            <a:ext cx="2286000" cy="5232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a-IR" sz="2800" b="1" dirty="0" smtClean="0">
                <a:cs typeface="B Nazanin" pitchFamily="2" charset="-78"/>
              </a:rPr>
              <a:t>مقدمه</a:t>
            </a:r>
            <a:endParaRPr lang="en-US" sz="2800" b="1" dirty="0">
              <a:cs typeface="B Nazanin" pitchFamily="2" charset="-78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  <p:bldP spid="4" grpId="0" build="allAtOnce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0" y="304800"/>
            <a:ext cx="3657600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 dirty="0" smtClean="0">
                <a:cs typeface="B Nazanin" pitchFamily="2" charset="-78"/>
              </a:rPr>
              <a:t>مشخصات فیزیکی ترالی اورژانس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600" y="1676400"/>
            <a:ext cx="8305800" cy="286232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fa-IR" b="1" dirty="0" smtClean="0">
                <a:cs typeface="B Nazanin" pitchFamily="2" charset="-78"/>
              </a:rPr>
              <a:t>عمق ترالی با در نظر گرفتن مسیر اطراف80سانتیمتر</a:t>
            </a:r>
          </a:p>
          <a:p>
            <a:pPr algn="r" rtl="1"/>
            <a:r>
              <a:rPr lang="fa-IR" b="1" dirty="0" smtClean="0">
                <a:cs typeface="B Nazanin" pitchFamily="2" charset="-78"/>
              </a:rPr>
              <a:t>پهنای آن80تا128سانتیمتر است.</a:t>
            </a:r>
          </a:p>
          <a:p>
            <a:pPr algn="r" rtl="1"/>
            <a:r>
              <a:rPr lang="fa-IR" b="1" dirty="0" smtClean="0">
                <a:cs typeface="B Nazanin" pitchFamily="2" charset="-78"/>
              </a:rPr>
              <a:t>5کشو و1قفسه، </a:t>
            </a:r>
          </a:p>
          <a:p>
            <a:pPr algn="r" rtl="1"/>
            <a:r>
              <a:rPr lang="fa-IR" b="1" dirty="0" smtClean="0">
                <a:cs typeface="B Nazanin" pitchFamily="2" charset="-78"/>
              </a:rPr>
              <a:t>یک کشو با ارتفاع38سانتیمتر</a:t>
            </a:r>
          </a:p>
          <a:p>
            <a:pPr algn="r" rtl="1"/>
            <a:r>
              <a:rPr lang="fa-IR" b="1" dirty="0" smtClean="0">
                <a:cs typeface="B Nazanin" pitchFamily="2" charset="-78"/>
              </a:rPr>
              <a:t>یک کشو با ارتفاع15سانتیمتر</a:t>
            </a:r>
          </a:p>
          <a:p>
            <a:pPr algn="r" rtl="1"/>
            <a:r>
              <a:rPr lang="fa-IR" b="1" dirty="0" smtClean="0">
                <a:cs typeface="B Nazanin" pitchFamily="2" charset="-78"/>
              </a:rPr>
              <a:t>سه کشو با ارتفاع هریک7.5سانتیمتر</a:t>
            </a:r>
          </a:p>
          <a:p>
            <a:pPr algn="r" rtl="1"/>
            <a:r>
              <a:rPr lang="fa-IR" b="1" dirty="0" smtClean="0">
                <a:cs typeface="B Nazanin" pitchFamily="2" charset="-78"/>
              </a:rPr>
              <a:t>یک قفسه بدون دیواره جانبی با ارتفاع</a:t>
            </a:r>
            <a:r>
              <a:rPr lang="en-US" b="1" dirty="0" smtClean="0">
                <a:cs typeface="B Nazanin" pitchFamily="2" charset="-78"/>
              </a:rPr>
              <a:t>CM 38 )</a:t>
            </a:r>
            <a:r>
              <a:rPr lang="fa-IR" b="1" dirty="0" smtClean="0">
                <a:cs typeface="B Nazanin" pitchFamily="2" charset="-78"/>
              </a:rPr>
              <a:t>برای مانیتورودفیبریالتور(دستگیره)برای جابجایی ترالی</a:t>
            </a:r>
          </a:p>
          <a:p>
            <a:pPr algn="r" rtl="1"/>
            <a:r>
              <a:rPr lang="fa-IR" b="1" dirty="0" smtClean="0">
                <a:cs typeface="B Nazanin" pitchFamily="2" charset="-78"/>
              </a:rPr>
              <a:t>نرده محافظ در سه طرف</a:t>
            </a:r>
          </a:p>
          <a:p>
            <a:pPr algn="r" rtl="1"/>
            <a:r>
              <a:rPr lang="fa-IR" b="1" dirty="0" smtClean="0">
                <a:cs typeface="B Nazanin" pitchFamily="2" charset="-78"/>
              </a:rPr>
              <a:t>محل نصب صفحه اطلاعات نظیرمحتویات ترالی</a:t>
            </a:r>
          </a:p>
          <a:p>
            <a:pPr algn="r" rtl="1"/>
            <a:r>
              <a:rPr lang="fa-IR" b="1" dirty="0" smtClean="0">
                <a:cs typeface="B Nazanin" pitchFamily="2" charset="-78"/>
              </a:rPr>
              <a:t>وزن ترالی بین38تا80کیلوگرم</a:t>
            </a:r>
            <a:endParaRPr lang="en-US" b="1" dirty="0">
              <a:cs typeface="B Nazanin" pitchFamily="2" charset="-78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  <p:bldP spid="5" grpId="0" build="allAtOnce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95600" y="304800"/>
            <a:ext cx="2590800" cy="40011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a-IR" sz="2000" b="1" dirty="0" smtClean="0">
                <a:cs typeface="B Nazanin" pitchFamily="2" charset="-78"/>
              </a:rPr>
              <a:t>چیدمان کارا</a:t>
            </a:r>
            <a:endParaRPr lang="en-US" sz="2000" b="1" dirty="0">
              <a:cs typeface="B Nazanin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1066800"/>
            <a:ext cx="8001000" cy="163121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fa-IR" sz="2000" b="1" dirty="0" smtClean="0">
                <a:cs typeface="B Nazanin" pitchFamily="2" charset="-78"/>
              </a:rPr>
              <a:t>باتوجه</a:t>
            </a:r>
            <a:r>
              <a:rPr lang="en-US" sz="2000" b="1" dirty="0" smtClean="0">
                <a:cs typeface="B Nazanin" pitchFamily="2" charset="-78"/>
              </a:rPr>
              <a:t> </a:t>
            </a:r>
            <a:r>
              <a:rPr lang="fa-IR" sz="2000" b="1" dirty="0" smtClean="0">
                <a:cs typeface="B Nazanin" pitchFamily="2" charset="-78"/>
              </a:rPr>
              <a:t>به</a:t>
            </a:r>
            <a:r>
              <a:rPr lang="en-US" sz="2000" b="1" dirty="0" smtClean="0">
                <a:cs typeface="B Nazanin" pitchFamily="2" charset="-78"/>
              </a:rPr>
              <a:t> </a:t>
            </a:r>
            <a:r>
              <a:rPr lang="fa-IR" sz="2000" b="1" dirty="0" smtClean="0">
                <a:cs typeface="B Nazanin" pitchFamily="2" charset="-78"/>
              </a:rPr>
              <a:t>شرایط بحرانی زمان احیای قلبی ریوی و همراهی استرس واضطراب لازم است داروها و ملزومات ترالی اورژانس طبق دستورالعمل جدید به شکل مارپیچی از ردیف جلو کشو اول و از راست به چپ چیده شود و تمام پرسنل درمانی از قبل با آن آشنایی کافی داشته باشند. مناسب است وسایلی کهً معمولا همزمان و با هدف واحد استفاده میشوند در یک طبقه قرار داده شده تا بسهولت و دقت مورداستفاده قرار گیرد.</a:t>
            </a:r>
            <a:endParaRPr lang="en-US" sz="2000" b="1" dirty="0">
              <a:cs typeface="B Nazanin" pitchFamily="2" charset="-7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3048000"/>
            <a:ext cx="7848600" cy="267765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sz="2400" b="1" dirty="0" smtClean="0">
                <a:cs typeface="B Nazanin" pitchFamily="2" charset="-78"/>
              </a:rPr>
              <a:t>ویژگیهای چیدمان کارا</a:t>
            </a:r>
          </a:p>
          <a:p>
            <a:pPr algn="r" rtl="1"/>
            <a:r>
              <a:rPr lang="fa-IR" b="1" dirty="0" smtClean="0">
                <a:cs typeface="B Nazanin" pitchFamily="2" charset="-78"/>
              </a:rPr>
              <a:t>فضای موردنیاز را به حداقل می رساند.</a:t>
            </a:r>
          </a:p>
          <a:p>
            <a:pPr algn="r" rtl="1"/>
            <a:r>
              <a:rPr lang="fa-IR" b="1" dirty="0" smtClean="0">
                <a:cs typeface="B Nazanin" pitchFamily="2" charset="-78"/>
              </a:rPr>
              <a:t>ازنیروی انسانی به نحو کارا استفاده می کند.</a:t>
            </a:r>
          </a:p>
          <a:p>
            <a:pPr algn="r" rtl="1"/>
            <a:r>
              <a:rPr lang="fa-IR" b="1" dirty="0" smtClean="0">
                <a:cs typeface="B Nazanin" pitchFamily="2" charset="-78"/>
              </a:rPr>
              <a:t>تعامل بین کارکنان و بیماران را تسهیل می کند.</a:t>
            </a:r>
          </a:p>
          <a:p>
            <a:pPr algn="r" rtl="1"/>
            <a:r>
              <a:rPr lang="fa-IR" b="1" dirty="0" smtClean="0">
                <a:cs typeface="B Nazanin" pitchFamily="2" charset="-78"/>
              </a:rPr>
              <a:t>زمان ارائه خدمات راکاهش می دهد.</a:t>
            </a:r>
          </a:p>
          <a:p>
            <a:pPr algn="r" rtl="1"/>
            <a:r>
              <a:rPr lang="fa-IR" b="1" dirty="0" smtClean="0">
                <a:cs typeface="B Nazanin" pitchFamily="2" charset="-78"/>
              </a:rPr>
              <a:t>حرکات غیرضروری را حداقل می کند.</a:t>
            </a:r>
          </a:p>
          <a:p>
            <a:pPr algn="r" rtl="1"/>
            <a:r>
              <a:rPr lang="fa-IR" b="1" dirty="0" smtClean="0">
                <a:cs typeface="B Nazanin" pitchFamily="2" charset="-78"/>
              </a:rPr>
              <a:t>باعث ارتقای کیفیت ارائه خدمات می گردد.</a:t>
            </a:r>
          </a:p>
          <a:p>
            <a:pPr algn="r" rtl="1"/>
            <a:r>
              <a:rPr lang="fa-IR" b="1" dirty="0" smtClean="0">
                <a:cs typeface="B Nazanin" pitchFamily="2" charset="-78"/>
              </a:rPr>
              <a:t>اهداف مربوط به ایمنی کاربر وبیماررا تحقق می بخشد.</a:t>
            </a:r>
          </a:p>
          <a:p>
            <a:pPr algn="r" rtl="1"/>
            <a:r>
              <a:rPr lang="fa-IR" b="1" dirty="0" smtClean="0">
                <a:cs typeface="B Nazanin" pitchFamily="2" charset="-78"/>
              </a:rPr>
              <a:t>برای کنارهم قرارگرفتن تجهیزات وکاربران تسهیلاتی را فراهم می کند</a:t>
            </a:r>
            <a:endParaRPr lang="en-US" b="1" dirty="0">
              <a:cs typeface="B Nazanin" pitchFamily="2" charset="-78"/>
            </a:endParaRP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  <p:bldP spid="5" grpId="0" build="allAtOnce" animBg="1"/>
      <p:bldP spid="6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2000" y="685800"/>
            <a:ext cx="7620000" cy="34778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fa-IR" sz="2000" b="1" dirty="0" smtClean="0">
                <a:cs typeface="B Nazanin" pitchFamily="2" charset="-78"/>
              </a:rPr>
              <a:t>توصیه میشود به منظور جلوگیری ازتزریق اشتباهی داروهای بااشکال مشابه داروهای مذکور بانشانه گذاری (</a:t>
            </a:r>
            <a:r>
              <a:rPr lang="en-US" sz="2000" b="1" dirty="0" smtClean="0">
                <a:cs typeface="B Nazanin" pitchFamily="2" charset="-78"/>
              </a:rPr>
              <a:t>labeling</a:t>
            </a:r>
            <a:r>
              <a:rPr lang="fa-IR" sz="2000" b="1" dirty="0" smtClean="0">
                <a:cs typeface="B Nazanin" pitchFamily="2" charset="-78"/>
              </a:rPr>
              <a:t>)مناسب ازهم متمایزگردند.</a:t>
            </a:r>
          </a:p>
          <a:p>
            <a:pPr algn="r" rtl="1"/>
            <a:r>
              <a:rPr lang="fa-IR" sz="2000" b="1" dirty="0" smtClean="0">
                <a:cs typeface="B Nazanin" pitchFamily="2" charset="-78"/>
              </a:rPr>
              <a:t>الصاق لیست مربوط به چیدمان داروها و تجهیزات ترالی در یک طرف ترالی الزامی</a:t>
            </a:r>
            <a:r>
              <a:rPr lang="en-US" sz="2000" b="1" dirty="0" smtClean="0">
                <a:cs typeface="B Nazanin" pitchFamily="2" charset="-78"/>
              </a:rPr>
              <a:t> </a:t>
            </a:r>
            <a:r>
              <a:rPr lang="fa-IR" sz="2000" b="1" dirty="0" smtClean="0">
                <a:cs typeface="B Nazanin" pitchFamily="2" charset="-78"/>
              </a:rPr>
              <a:t>است.</a:t>
            </a:r>
          </a:p>
          <a:p>
            <a:pPr algn="r" rtl="1"/>
            <a:r>
              <a:rPr lang="fa-IR" sz="2000" b="1" dirty="0" smtClean="0">
                <a:cs typeface="B Nazanin" pitchFamily="2" charset="-78"/>
              </a:rPr>
              <a:t>درتمامی ترالی های اورژانس وجود دفتری درخصوص کنترل وثبت تاریخ انقضای داروها وتجهیزات موجود در ترالی ؛قفسه و همچنین توضیحات مورد نیاز درکنار دستورالعمل حاضر الزامی</a:t>
            </a:r>
            <a:r>
              <a:rPr lang="en-US" sz="2000" b="1" dirty="0" smtClean="0">
                <a:cs typeface="B Nazanin" pitchFamily="2" charset="-78"/>
              </a:rPr>
              <a:t> </a:t>
            </a:r>
            <a:r>
              <a:rPr lang="fa-IR" sz="2000" b="1" dirty="0" smtClean="0">
                <a:cs typeface="B Nazanin" pitchFamily="2" charset="-78"/>
              </a:rPr>
              <a:t>است.</a:t>
            </a:r>
          </a:p>
          <a:p>
            <a:pPr algn="r" rtl="1"/>
            <a:r>
              <a:rPr lang="fa-IR" sz="2000" b="1" dirty="0" smtClean="0">
                <a:cs typeface="B Nazanin" pitchFamily="2" charset="-78"/>
              </a:rPr>
              <a:t>لازم به ذکر است هر گونه قفل کردن یا پلمپ کردن ترالی که احتمال تأخیر در شروع در مانور احیای زود هنگام بیماررا افزایش دهد ممنوع است.</a:t>
            </a:r>
          </a:p>
          <a:p>
            <a:pPr algn="r" rtl="1"/>
            <a:r>
              <a:rPr lang="fa-IR" sz="2000" b="1" dirty="0" smtClean="0">
                <a:cs typeface="B Nazanin" pitchFamily="2" charset="-78"/>
              </a:rPr>
              <a:t>تمامی کارکنان طبق سنجه اعتبار</a:t>
            </a:r>
            <a:r>
              <a:rPr lang="en-US" sz="2000" b="1" dirty="0" smtClean="0">
                <a:cs typeface="B Nazanin" pitchFamily="2" charset="-78"/>
              </a:rPr>
              <a:t> </a:t>
            </a:r>
            <a:r>
              <a:rPr lang="fa-IR" sz="2000" b="1" dirty="0" smtClean="0">
                <a:cs typeface="B Nazanin" pitchFamily="2" charset="-78"/>
              </a:rPr>
              <a:t>بخشی وخط مشی های موجود در بیمارستان روزانه باید از آماده و</a:t>
            </a:r>
            <a:r>
              <a:rPr lang="en-US" sz="2000" b="1" dirty="0" smtClean="0">
                <a:cs typeface="B Nazanin" pitchFamily="2" charset="-78"/>
              </a:rPr>
              <a:t> </a:t>
            </a:r>
            <a:r>
              <a:rPr lang="fa-IR" sz="2000" b="1" dirty="0" smtClean="0">
                <a:cs typeface="B Nazanin" pitchFamily="2" charset="-78"/>
              </a:rPr>
              <a:t>به روز بودن ترالی باخبر باشند و ترالی را روزانه چک نمایند. دفیبریالتور و مانیتورینگ نیز روزانه چک وثبت گردد.</a:t>
            </a:r>
            <a:endParaRPr lang="en-US" sz="2000" b="1" dirty="0">
              <a:cs typeface="B Nazanin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52800" y="152400"/>
            <a:ext cx="1752600" cy="40011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sz="2000" b="1" dirty="0" smtClean="0">
                <a:cs typeface="B Nazanin" pitchFamily="2" charset="-78"/>
              </a:rPr>
              <a:t>نکات کلیدی</a:t>
            </a:r>
          </a:p>
        </p:txBody>
      </p:sp>
      <p:pic>
        <p:nvPicPr>
          <p:cNvPr id="6" name="Picture 5" descr="gsf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95600" y="4572000"/>
            <a:ext cx="3058879" cy="2002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  <p:bldP spid="5" grpId="0" build="allAtOnce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09800" y="228600"/>
            <a:ext cx="4572000" cy="4616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a-IR" sz="2400" b="1" dirty="0" smtClean="0">
                <a:cs typeface="B Nazanin" pitchFamily="2" charset="-78"/>
              </a:rPr>
              <a:t>تغييرات كشوي اول ترالي كد</a:t>
            </a:r>
            <a:endParaRPr lang="en-US" sz="2400" b="1" dirty="0">
              <a:cs typeface="B Nazanin" pitchFamily="2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1066800"/>
            <a:ext cx="7848600" cy="230832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fa-IR" sz="2400" b="1" dirty="0" smtClean="0">
                <a:cs typeface="B Nazanin" pitchFamily="2" charset="-78"/>
              </a:rPr>
              <a:t>اپي نفرين 0.1 ميلي گرم در 10 سي سي به تعداد 10 اضافه عدد شده است.</a:t>
            </a:r>
          </a:p>
          <a:p>
            <a:pPr algn="r" rtl="1"/>
            <a:r>
              <a:rPr lang="fa-IR" sz="2400" b="1" dirty="0" smtClean="0">
                <a:cs typeface="B Nazanin" pitchFamily="2" charset="-78"/>
              </a:rPr>
              <a:t>داروي آميودارون فقط تعداد آن از 5 عدد به 3 عدد كاهش يافته است.</a:t>
            </a:r>
          </a:p>
          <a:p>
            <a:pPr algn="r" rtl="1"/>
            <a:r>
              <a:rPr lang="fa-IR" sz="2400" b="1" dirty="0" smtClean="0">
                <a:cs typeface="B Nazanin" pitchFamily="2" charset="-78"/>
              </a:rPr>
              <a:t>داروي ليدوكائين 2% از 5 عدد به 3 عدد كاهش يافته است.</a:t>
            </a:r>
          </a:p>
          <a:p>
            <a:pPr algn="r" rtl="1"/>
            <a:r>
              <a:rPr lang="fa-IR" sz="2400" b="1" dirty="0" smtClean="0">
                <a:cs typeface="B Nazanin" pitchFamily="2" charset="-78"/>
              </a:rPr>
              <a:t>داروي دوپامين از 3 عدد به 2 عدد كاهش يافته است.</a:t>
            </a:r>
          </a:p>
          <a:p>
            <a:pPr algn="r" rtl="1"/>
            <a:r>
              <a:rPr lang="fa-IR" sz="2400" b="1" dirty="0" smtClean="0">
                <a:cs typeface="B Nazanin" pitchFamily="2" charset="-78"/>
              </a:rPr>
              <a:t>داروي نالوكسان از 10 عدد به 5 عدد كاهش يافته است.</a:t>
            </a:r>
          </a:p>
          <a:p>
            <a:pPr algn="r" rtl="1"/>
            <a:r>
              <a:rPr lang="fa-IR" sz="2400" b="1" dirty="0" smtClean="0">
                <a:cs typeface="B Nazanin" pitchFamily="2" charset="-78"/>
              </a:rPr>
              <a:t>داروي ديازپام از 10 عدد به 5 عدد كاهش يافته است</a:t>
            </a:r>
            <a:r>
              <a:rPr lang="en-US" sz="2400" b="1" dirty="0" smtClean="0">
                <a:cs typeface="B Nazanin" pitchFamily="2" charset="-78"/>
              </a:rPr>
              <a:t>.</a:t>
            </a:r>
            <a:endParaRPr lang="fa-IR" sz="2400" b="1" dirty="0">
              <a:cs typeface="B Nazanin" pitchFamily="2" charset="-78"/>
            </a:endParaRPr>
          </a:p>
        </p:txBody>
      </p:sp>
      <p:pic>
        <p:nvPicPr>
          <p:cNvPr id="5" name="Picture 4" descr="آشنایی-با-ترالی-پزشکی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4600" y="3657600"/>
            <a:ext cx="3962400" cy="28309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 animBg="1"/>
      <p:bldP spid="4" grpId="0" build="allAtOnce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0200" y="304800"/>
            <a:ext cx="5257800" cy="4001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a-IR" sz="2000" b="1" dirty="0" smtClean="0">
                <a:cs typeface="B Nazanin" pitchFamily="2" charset="-78"/>
              </a:rPr>
              <a:t>تغييرات كشوي دوم ترالي كد بر اساس ويرايش هشتم </a:t>
            </a:r>
            <a:endParaRPr lang="en-US" sz="2000" b="1" dirty="0">
              <a:cs typeface="B Nazanin" pitchFamily="2" charset="-7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1066800"/>
            <a:ext cx="8229600" cy="255454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fa-IR" sz="2000" b="1" dirty="0" smtClean="0">
                <a:cs typeface="B Nazanin" pitchFamily="2" charset="-78"/>
              </a:rPr>
              <a:t>آمپول فاموتيدين 2 سي سي  با دوز 10 ميلي گرم به تعداد 5 عدد اضافه شده است.</a:t>
            </a:r>
          </a:p>
          <a:p>
            <a:pPr algn="r" rtl="1"/>
            <a:r>
              <a:rPr lang="fa-IR" sz="2000" b="1" dirty="0" smtClean="0">
                <a:cs typeface="B Nazanin" pitchFamily="2" charset="-78"/>
              </a:rPr>
              <a:t>آمپول اپي نفرين 1 سي سي با دوز 1 ميلي گرم به تعداد 10 عدد به كشوي دوم منتقل شده است.</a:t>
            </a:r>
          </a:p>
          <a:p>
            <a:pPr algn="r" rtl="1"/>
            <a:r>
              <a:rPr lang="fa-IR" sz="2000" b="1" dirty="0" smtClean="0">
                <a:cs typeface="B Nazanin" pitchFamily="2" charset="-78"/>
              </a:rPr>
              <a:t>آمپول نوراپي نفرين 4 سي سي  با دوز 1 ميلي گرم  در سي سي به تعداد 3 عدد اضافه شده است.</a:t>
            </a:r>
          </a:p>
          <a:p>
            <a:pPr algn="r" rtl="1"/>
            <a:r>
              <a:rPr lang="fa-IR" sz="2000" b="1" dirty="0" smtClean="0">
                <a:cs typeface="B Nazanin" pitchFamily="2" charset="-78"/>
              </a:rPr>
              <a:t>قرص آسپرين 325 ميلي گرم حذف شده است.</a:t>
            </a:r>
          </a:p>
          <a:p>
            <a:pPr algn="r" rtl="1"/>
            <a:r>
              <a:rPr lang="fa-IR" sz="2000" b="1" dirty="0" smtClean="0">
                <a:cs typeface="B Nazanin" pitchFamily="2" charset="-78"/>
              </a:rPr>
              <a:t>ويال سولفات منيزيم از 3 عدد به 2 عدد كاهش يافته است.</a:t>
            </a:r>
          </a:p>
          <a:p>
            <a:pPr algn="r" rtl="1"/>
            <a:r>
              <a:rPr lang="fa-IR" sz="2000" b="1" dirty="0" smtClean="0">
                <a:cs typeface="B Nazanin" pitchFamily="2" charset="-78"/>
              </a:rPr>
              <a:t>ويال دكستروز50% از 3 عدد به 2 عدد كاهش يافته است.</a:t>
            </a:r>
          </a:p>
          <a:p>
            <a:pPr algn="r" rtl="1"/>
            <a:r>
              <a:rPr lang="fa-IR" sz="2000" b="1" dirty="0" smtClean="0">
                <a:cs typeface="B Nazanin" pitchFamily="2" charset="-78"/>
              </a:rPr>
              <a:t>اضافه شدن 3 عدد آمپول نبولایزر سالبوتامول</a:t>
            </a:r>
          </a:p>
        </p:txBody>
      </p:sp>
      <p:pic>
        <p:nvPicPr>
          <p:cNvPr id="4" name="Picture 3" descr="TromaxE0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52800" y="3810000"/>
            <a:ext cx="2590800" cy="2590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3" grpId="0" build="allAtOnce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67000" y="152400"/>
            <a:ext cx="3200400" cy="4001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a-IR" sz="2000" b="1" dirty="0" smtClean="0">
                <a:cs typeface="B Nazanin" pitchFamily="2" charset="-78"/>
              </a:rPr>
              <a:t>تجهيزات كشوي سوم ترالي كد </a:t>
            </a:r>
            <a:endParaRPr lang="en-US" sz="2000" b="1" dirty="0">
              <a:cs typeface="B Nazanin" pitchFamily="2" charset="-78"/>
            </a:endParaRPr>
          </a:p>
        </p:txBody>
      </p:sp>
      <p:pic>
        <p:nvPicPr>
          <p:cNvPr id="4" name="Content Placeholder 3" descr="كشوي سوم ترالي كد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685800"/>
            <a:ext cx="8111008" cy="49158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8" name="TextBox 7"/>
          <p:cNvSpPr txBox="1"/>
          <p:nvPr/>
        </p:nvSpPr>
        <p:spPr>
          <a:xfrm>
            <a:off x="3276600" y="5715000"/>
            <a:ext cx="2057400" cy="381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 dirty="0" smtClean="0">
                <a:cs typeface="B Nazanin" pitchFamily="2" charset="-78"/>
              </a:rPr>
              <a:t>سرنگ گاواژ 1 عدد</a:t>
            </a:r>
            <a:endParaRPr lang="en-US" b="1" dirty="0">
              <a:cs typeface="B Nazanin" pitchFamily="2" charset="-78"/>
            </a:endParaRPr>
          </a:p>
        </p:txBody>
      </p:sp>
    </p:spTree>
  </p:cSld>
  <p:clrMapOvr>
    <a:masterClrMapping/>
  </p:clrMapOvr>
  <p:transition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  <p:bldP spid="8" grpId="0" build="allAtOnce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09800" y="228600"/>
            <a:ext cx="4343400" cy="4001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a-IR" sz="2000" b="1" dirty="0" smtClean="0">
                <a:cs typeface="B Nazanin" pitchFamily="2" charset="-78"/>
              </a:rPr>
              <a:t>تجهيزات كشوي چهارم ترالي كد</a:t>
            </a:r>
            <a:endParaRPr lang="en-US" sz="2000" b="1" dirty="0">
              <a:cs typeface="B Nazanin" pitchFamily="2" charset="-78"/>
            </a:endParaRPr>
          </a:p>
        </p:txBody>
      </p:sp>
      <p:pic>
        <p:nvPicPr>
          <p:cNvPr id="3" name="Content Placeholder 3" descr="كشوي چهارم ترالي كد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" y="990600"/>
            <a:ext cx="7200800" cy="54038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19400" y="228600"/>
            <a:ext cx="3352800" cy="4001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a-IR" sz="2000" b="1" dirty="0" smtClean="0">
                <a:cs typeface="B Nazanin" pitchFamily="2" charset="-78"/>
              </a:rPr>
              <a:t>تجهيزات كشوی پنجم ترالي كد </a:t>
            </a:r>
            <a:endParaRPr lang="en-US" sz="2000" b="1" dirty="0">
              <a:cs typeface="B Nazanin" pitchFamily="2" charset="-78"/>
            </a:endParaRPr>
          </a:p>
        </p:txBody>
      </p:sp>
      <p:pic>
        <p:nvPicPr>
          <p:cNvPr id="3" name="Content Placeholder 3" descr="كشوي پنجم  ترالي كد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762000"/>
            <a:ext cx="7742584" cy="457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4" name="TextBox 3"/>
          <p:cNvSpPr txBox="1"/>
          <p:nvPr/>
        </p:nvSpPr>
        <p:spPr>
          <a:xfrm>
            <a:off x="1752600" y="5486400"/>
            <a:ext cx="5562600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 dirty="0" smtClean="0">
                <a:cs typeface="B Nazanin" pitchFamily="2" charset="-78"/>
              </a:rPr>
              <a:t>یک عدد ماسک نبولایزر اطفال و بزرگسال</a:t>
            </a:r>
          </a:p>
          <a:p>
            <a:pPr algn="ctr" rtl="1"/>
            <a:r>
              <a:rPr lang="fa-IR" b="1" dirty="0" smtClean="0">
                <a:cs typeface="B Nazanin" pitchFamily="2" charset="-78"/>
              </a:rPr>
              <a:t>یک عدد دمیار اطفال و بزرگسال</a:t>
            </a:r>
          </a:p>
          <a:p>
            <a:pPr algn="ctr" rtl="1"/>
            <a:r>
              <a:rPr lang="fa-IR" b="1" dirty="0" smtClean="0">
                <a:cs typeface="B Nazanin" pitchFamily="2" charset="-78"/>
              </a:rPr>
              <a:t>یک عدد پروپ نوزاد جهت مانیتورینگ</a:t>
            </a:r>
            <a:endParaRPr lang="en-US" b="1" dirty="0">
              <a:cs typeface="B Nazanin" pitchFamily="2" charset="-78"/>
            </a:endParaRPr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 animBg="1"/>
      <p:bldP spid="4" grpId="0" build="allAtOnce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29000" y="152400"/>
            <a:ext cx="2209800" cy="4001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a-IR" sz="2000" b="1" dirty="0" smtClean="0">
                <a:cs typeface="B Nazanin" pitchFamily="2" charset="-78"/>
              </a:rPr>
              <a:t>اپی نفرین</a:t>
            </a:r>
            <a:endParaRPr lang="en-US" sz="2000" b="1" dirty="0">
              <a:cs typeface="B Nazanin" pitchFamily="2" charset="-7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685800"/>
            <a:ext cx="7848600" cy="34163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fa-IR" sz="2400" b="1" dirty="0" smtClean="0">
                <a:cs typeface="B Nazanin" pitchFamily="2" charset="-78"/>
              </a:rPr>
              <a:t>دومین دارو در اولین کشوی ترالی اورژانس است.</a:t>
            </a:r>
          </a:p>
          <a:p>
            <a:pPr algn="r" rtl="1"/>
            <a:r>
              <a:rPr lang="fa-IR" sz="2400" b="1" dirty="0" smtClean="0">
                <a:cs typeface="B Nazanin" pitchFamily="2" charset="-78"/>
              </a:rPr>
              <a:t>❖گروه دارویی:سمپاتومیمتیك</a:t>
            </a:r>
          </a:p>
          <a:p>
            <a:pPr algn="r" rtl="1"/>
            <a:r>
              <a:rPr lang="fa-IR" sz="2400" b="1" dirty="0" smtClean="0">
                <a:cs typeface="B Nazanin" pitchFamily="2" charset="-78"/>
              </a:rPr>
              <a:t>❖طبقه بندی درمانی:گشادکننده برونش، تنگ کننده عروق، محرک قلبی، داروی کمكی دربی حسی موضعی، بندآورنده خونریزی</a:t>
            </a:r>
          </a:p>
          <a:p>
            <a:pPr algn="r" rtl="1"/>
            <a:r>
              <a:rPr lang="fa-IR" sz="2400" b="1" dirty="0" smtClean="0">
                <a:cs typeface="B Nazanin" pitchFamily="2" charset="-78"/>
              </a:rPr>
              <a:t>❖شكل دارویی در ترالی اورژانس:</a:t>
            </a:r>
          </a:p>
          <a:p>
            <a:pPr algn="r" rtl="1"/>
            <a:r>
              <a:rPr lang="fa-IR" sz="2400" b="1" dirty="0" smtClean="0">
                <a:cs typeface="B Nazanin" pitchFamily="2" charset="-78"/>
              </a:rPr>
              <a:t>1.آمپول1میلی گرم در10سی سی</a:t>
            </a:r>
          </a:p>
          <a:p>
            <a:pPr algn="r" rtl="1"/>
            <a:r>
              <a:rPr lang="fa-IR" sz="2400" b="1" dirty="0" smtClean="0">
                <a:cs typeface="B Nazanin" pitchFamily="2" charset="-78"/>
              </a:rPr>
              <a:t>2.آمپول1میلی گرم در1سی سی</a:t>
            </a:r>
          </a:p>
          <a:p>
            <a:pPr algn="r" rtl="1"/>
            <a:r>
              <a:rPr lang="fa-IR" sz="2400" b="1" dirty="0" smtClean="0">
                <a:cs typeface="B Nazanin" pitchFamily="2" charset="-78"/>
              </a:rPr>
              <a:t>❖روش مصرف:</a:t>
            </a:r>
            <a:r>
              <a:rPr lang="en-US" sz="2400" b="1" dirty="0" smtClean="0">
                <a:cs typeface="B Nazanin" pitchFamily="2" charset="-78"/>
              </a:rPr>
              <a:t>IM/ SC/ Ophthalmic/ </a:t>
            </a:r>
            <a:r>
              <a:rPr lang="en-US" sz="2400" b="1" dirty="0" err="1" smtClean="0">
                <a:cs typeface="B Nazanin" pitchFamily="2" charset="-78"/>
              </a:rPr>
              <a:t>Edotracheal</a:t>
            </a:r>
            <a:r>
              <a:rPr lang="en-US" sz="2400" b="1" dirty="0" smtClean="0">
                <a:cs typeface="B Nazanin" pitchFamily="2" charset="-78"/>
              </a:rPr>
              <a:t>/ IV / IO</a:t>
            </a:r>
            <a:endParaRPr lang="en-US" sz="2400" b="1" dirty="0">
              <a:cs typeface="B Nazanin" pitchFamily="2" charset="-78"/>
            </a:endParaRPr>
          </a:p>
        </p:txBody>
      </p:sp>
      <p:pic>
        <p:nvPicPr>
          <p:cNvPr id="5" name="Picture 4" descr="2bN4o8FjMhZzmdoNrCcExtPTF8QcZ1Z3cRssVv5M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19400" y="4343400"/>
            <a:ext cx="3657600" cy="2057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 animBg="1"/>
      <p:bldP spid="3" grpId="0" build="allAtOnce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000" y="4114800"/>
            <a:ext cx="8153400" cy="101566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fa-IR" sz="2000" b="1" dirty="0" smtClean="0">
                <a:cs typeface="B Nazanin" pitchFamily="2" charset="-78"/>
              </a:rPr>
              <a:t>تزریق اپی نفرین در زمان احیا بر اساس وجود یا عدم وجود آریتمی تعیین می شود.</a:t>
            </a:r>
          </a:p>
          <a:p>
            <a:pPr algn="r" rtl="1"/>
            <a:r>
              <a:rPr lang="fa-IR" sz="2000" b="1" dirty="0" smtClean="0">
                <a:cs typeface="B Nazanin" pitchFamily="2" charset="-78"/>
              </a:rPr>
              <a:t>1.در صورت عدم وجود آریتمی در اولین فرصت</a:t>
            </a:r>
          </a:p>
          <a:p>
            <a:pPr algn="r" rtl="1"/>
            <a:r>
              <a:rPr lang="fa-IR" sz="2000" b="1" dirty="0" smtClean="0">
                <a:cs typeface="B Nazanin" pitchFamily="2" charset="-78"/>
              </a:rPr>
              <a:t>2.در زمان وجود</a:t>
            </a:r>
            <a:r>
              <a:rPr lang="en-US" sz="2000" b="1" dirty="0" smtClean="0">
                <a:cs typeface="B Nazanin" pitchFamily="2" charset="-78"/>
              </a:rPr>
              <a:t>VT/VF</a:t>
            </a:r>
            <a:r>
              <a:rPr lang="fa-IR" sz="2000" b="1" dirty="0" smtClean="0">
                <a:cs typeface="B Nazanin" pitchFamily="2" charset="-78"/>
              </a:rPr>
              <a:t> بعد از شوک دوم و در زمان سیكل دوم احیا تزریق شود.</a:t>
            </a:r>
          </a:p>
        </p:txBody>
      </p:sp>
      <p:pic>
        <p:nvPicPr>
          <p:cNvPr id="5" name="Picture 4" descr="Epinephrine-medicati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7400" y="533400"/>
            <a:ext cx="4693920" cy="2933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0" y="304800"/>
            <a:ext cx="2362200" cy="40011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a-IR" sz="2000" b="1" dirty="0" smtClean="0">
                <a:cs typeface="B Nazanin" pitchFamily="2" charset="-78"/>
              </a:rPr>
              <a:t>آتروپين</a:t>
            </a:r>
            <a:endParaRPr lang="en-US" sz="2000" b="1" dirty="0">
              <a:cs typeface="B Nazanin" pitchFamily="2" charset="-7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1143000"/>
            <a:ext cx="7467600" cy="163121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fa-IR" sz="2000" b="1" dirty="0" smtClean="0">
                <a:cs typeface="B Nazanin" pitchFamily="2" charset="-78"/>
              </a:rPr>
              <a:t>آمپول0/5 میلیگرم در1میلیلیتر</a:t>
            </a:r>
          </a:p>
          <a:p>
            <a:pPr algn="r" rtl="1"/>
            <a:r>
              <a:rPr lang="fa-IR" sz="2000" b="1" dirty="0" smtClean="0">
                <a:cs typeface="B Nazanin" pitchFamily="2" charset="-78"/>
              </a:rPr>
              <a:t>آمپول 20میلی گرم در2میلیلیتر</a:t>
            </a:r>
          </a:p>
          <a:p>
            <a:pPr algn="r" rtl="1"/>
            <a:r>
              <a:rPr lang="fa-IR" sz="2000" b="1" dirty="0" smtClean="0">
                <a:cs typeface="B Nazanin" pitchFamily="2" charset="-78"/>
              </a:rPr>
              <a:t> </a:t>
            </a:r>
            <a:endParaRPr lang="en-US" sz="2000" b="1" dirty="0" smtClean="0">
              <a:cs typeface="B Nazanin" pitchFamily="2" charset="-78"/>
            </a:endParaRPr>
          </a:p>
          <a:p>
            <a:pPr algn="r" rtl="1"/>
            <a:r>
              <a:rPr lang="fa-IR" sz="2000" b="1" dirty="0" smtClean="0">
                <a:cs typeface="B Nazanin" pitchFamily="2" charset="-78"/>
              </a:rPr>
              <a:t>دسته دارویی:آنتی كولینرژیك(پاراسمپاتولیتیك)</a:t>
            </a:r>
          </a:p>
          <a:p>
            <a:pPr algn="r" rtl="1"/>
            <a:r>
              <a:rPr lang="fa-IR" sz="2000" b="1" dirty="0" smtClean="0">
                <a:cs typeface="B Nazanin" pitchFamily="2" charset="-78"/>
              </a:rPr>
              <a:t>شكل دارویی در ترالی اورژانس: آمپول</a:t>
            </a:r>
            <a:endParaRPr lang="en-US" sz="2000" b="1" dirty="0">
              <a:cs typeface="B Nazanin" pitchFamily="2" charset="-78"/>
            </a:endParaRPr>
          </a:p>
        </p:txBody>
      </p:sp>
      <p:pic>
        <p:nvPicPr>
          <p:cNvPr id="4" name="Picture 3" descr="atropine-ampoule02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4600" y="2971800"/>
            <a:ext cx="3429000" cy="3429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 animBg="1"/>
      <p:bldP spid="3" grpId="0" build="allAtOnce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52400"/>
            <a:ext cx="7924800" cy="369331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fa-IR" b="1" dirty="0" smtClean="0">
                <a:cs typeface="B Nazanin" pitchFamily="2" charset="-78"/>
              </a:rPr>
              <a:t>موارد مصرف:</a:t>
            </a:r>
          </a:p>
          <a:p>
            <a:pPr algn="r" rtl="1">
              <a:buFont typeface="Arial" pitchFamily="34" charset="0"/>
              <a:buChar char="•"/>
            </a:pPr>
            <a:r>
              <a:rPr lang="fa-IR" b="1" dirty="0" smtClean="0">
                <a:cs typeface="B Nazanin" pitchFamily="2" charset="-78"/>
              </a:rPr>
              <a:t>برادیكاردی</a:t>
            </a:r>
            <a:r>
              <a:rPr lang="en-US" b="1" dirty="0" smtClean="0">
                <a:cs typeface="B Nazanin" pitchFamily="2" charset="-78"/>
              </a:rPr>
              <a:t> </a:t>
            </a:r>
            <a:r>
              <a:rPr lang="fa-IR" b="1" dirty="0" smtClean="0">
                <a:cs typeface="B Nazanin" pitchFamily="2" charset="-78"/>
              </a:rPr>
              <a:t>علامت دار</a:t>
            </a:r>
          </a:p>
          <a:p>
            <a:pPr algn="r" rtl="1">
              <a:buFont typeface="Arial" pitchFamily="34" charset="0"/>
              <a:buChar char="•"/>
            </a:pPr>
            <a:r>
              <a:rPr lang="fa-IR" b="1" dirty="0" smtClean="0">
                <a:cs typeface="B Nazanin" pitchFamily="2" charset="-78"/>
              </a:rPr>
              <a:t>دوزهای بالا تربعنوان پادزهر برای مسمومیت با ارگانوفسفره ها:شایع در ایران شامل</a:t>
            </a:r>
            <a:r>
              <a:rPr lang="en-US" b="1" dirty="0" smtClean="0">
                <a:cs typeface="B Nazanin" pitchFamily="2" charset="-78"/>
              </a:rPr>
              <a:t> </a:t>
            </a:r>
            <a:r>
              <a:rPr lang="fa-IR" b="1" dirty="0" smtClean="0">
                <a:cs typeface="B Nazanin" pitchFamily="2" charset="-78"/>
              </a:rPr>
              <a:t>(آفت کشهای کشاورزی)</a:t>
            </a:r>
          </a:p>
          <a:p>
            <a:pPr algn="r" rtl="1"/>
            <a:r>
              <a:rPr lang="fa-IR" b="1" dirty="0" smtClean="0">
                <a:cs typeface="B Nazanin" pitchFamily="2" charset="-78"/>
              </a:rPr>
              <a:t>❖دوز:</a:t>
            </a:r>
          </a:p>
          <a:p>
            <a:pPr algn="r" rtl="1"/>
            <a:r>
              <a:rPr lang="fa-IR" b="1" dirty="0" smtClean="0">
                <a:cs typeface="B Nazanin" pitchFamily="2" charset="-78"/>
              </a:rPr>
              <a:t>دربرادیكاردی سینوسی علامت دار(ضربان کمتراز50)</a:t>
            </a:r>
          </a:p>
          <a:p>
            <a:pPr algn="r" rtl="1"/>
            <a:r>
              <a:rPr lang="fa-IR" b="1" dirty="0" smtClean="0">
                <a:cs typeface="B Nazanin" pitchFamily="2" charset="-78"/>
              </a:rPr>
              <a:t>در بزرگسالان:</a:t>
            </a:r>
          </a:p>
          <a:p>
            <a:pPr algn="r" rtl="1">
              <a:buFont typeface="Arial" pitchFamily="34" charset="0"/>
              <a:buChar char="•"/>
            </a:pPr>
            <a:r>
              <a:rPr lang="fa-IR" b="1" dirty="0" smtClean="0">
                <a:cs typeface="B Nazanin" pitchFamily="2" charset="-78"/>
              </a:rPr>
              <a:t>دوز اولیه آتروپین در این موارد1</a:t>
            </a:r>
            <a:r>
              <a:rPr lang="en-US" b="1" dirty="0" smtClean="0">
                <a:cs typeface="B Nazanin" pitchFamily="2" charset="-78"/>
              </a:rPr>
              <a:t>mg</a:t>
            </a:r>
            <a:r>
              <a:rPr lang="fa-IR" b="1" dirty="0" smtClean="0">
                <a:cs typeface="B Nazanin" pitchFamily="2" charset="-78"/>
              </a:rPr>
              <a:t>بوده و تا سقف3</a:t>
            </a:r>
            <a:r>
              <a:rPr lang="en-US" b="1" dirty="0" smtClean="0">
                <a:cs typeface="B Nazanin" pitchFamily="2" charset="-78"/>
              </a:rPr>
              <a:t>mg</a:t>
            </a:r>
            <a:r>
              <a:rPr lang="fa-IR" b="1" dirty="0" smtClean="0">
                <a:cs typeface="B Nazanin" pitchFamily="2" charset="-78"/>
              </a:rPr>
              <a:t>داده میشود.</a:t>
            </a:r>
          </a:p>
          <a:p>
            <a:pPr algn="r" rtl="1">
              <a:buFont typeface="Arial" pitchFamily="34" charset="0"/>
              <a:buChar char="•"/>
            </a:pPr>
            <a:r>
              <a:rPr lang="fa-IR" b="1" dirty="0" smtClean="0">
                <a:cs typeface="B Nazanin" pitchFamily="2" charset="-78"/>
              </a:rPr>
              <a:t>نكته:در بلوک درجه2و درجه3قلبی که درمان قطعی استفاده از ضربان سازمیباشد،میتوان تا زمان آماده شدن ضربان ساز ازآتروپین با دوز ذکر شده استفاده کرد.</a:t>
            </a:r>
          </a:p>
          <a:p>
            <a:pPr algn="r" rtl="1"/>
            <a:r>
              <a:rPr lang="fa-IR" b="1" dirty="0" smtClean="0">
                <a:cs typeface="B Nazanin" pitchFamily="2" charset="-78"/>
              </a:rPr>
              <a:t>درکودکان:</a:t>
            </a:r>
          </a:p>
          <a:p>
            <a:pPr algn="r" rtl="1">
              <a:buFont typeface="Arial" pitchFamily="34" charset="0"/>
              <a:buChar char="•"/>
            </a:pPr>
            <a:r>
              <a:rPr lang="fa-IR" b="1" dirty="0" smtClean="0">
                <a:cs typeface="B Nazanin" pitchFamily="2" charset="-78"/>
              </a:rPr>
              <a:t>دوز اولیه حداقل0.1</a:t>
            </a:r>
            <a:r>
              <a:rPr lang="en-US" b="1" dirty="0" smtClean="0">
                <a:cs typeface="B Nazanin" pitchFamily="2" charset="-78"/>
              </a:rPr>
              <a:t>mg</a:t>
            </a:r>
            <a:r>
              <a:rPr lang="fa-IR" b="1" dirty="0" smtClean="0">
                <a:cs typeface="B Nazanin" pitchFamily="2" charset="-78"/>
              </a:rPr>
              <a:t>وحداکثر0.5</a:t>
            </a:r>
            <a:r>
              <a:rPr lang="en-US" b="1" dirty="0" smtClean="0">
                <a:cs typeface="B Nazanin" pitchFamily="2" charset="-78"/>
              </a:rPr>
              <a:t>mg</a:t>
            </a:r>
            <a:r>
              <a:rPr lang="fa-IR" b="1" dirty="0" smtClean="0">
                <a:cs typeface="B Nazanin" pitchFamily="2" charset="-78"/>
              </a:rPr>
              <a:t>که درکودکان بزرگتر میتوان حداکثرتا1</a:t>
            </a:r>
            <a:r>
              <a:rPr lang="en-US" b="1" dirty="0" smtClean="0">
                <a:cs typeface="B Nazanin" pitchFamily="2" charset="-78"/>
              </a:rPr>
              <a:t>mg</a:t>
            </a:r>
            <a:r>
              <a:rPr lang="fa-IR" b="1" dirty="0" smtClean="0">
                <a:cs typeface="B Nazanin" pitchFamily="2" charset="-78"/>
              </a:rPr>
              <a:t>هم داده شود.</a:t>
            </a:r>
          </a:p>
          <a:p>
            <a:pPr algn="r" rtl="1">
              <a:buFont typeface="Arial" pitchFamily="34" charset="0"/>
              <a:buChar char="•"/>
            </a:pPr>
            <a:r>
              <a:rPr lang="fa-IR" b="1" dirty="0" smtClean="0">
                <a:cs typeface="B Nazanin" pitchFamily="2" charset="-78"/>
              </a:rPr>
              <a:t>آتروپین درکودکان فقط یكبارتكرارمیشود.</a:t>
            </a:r>
            <a:endParaRPr lang="en-US" b="1" dirty="0">
              <a:cs typeface="B Nazanin" pitchFamily="2" charset="-78"/>
            </a:endParaRPr>
          </a:p>
        </p:txBody>
      </p:sp>
      <p:pic>
        <p:nvPicPr>
          <p:cNvPr id="4" name="Picture 3" descr="images (1).jf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47800" y="4572000"/>
            <a:ext cx="5846214" cy="2133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38400" y="228600"/>
            <a:ext cx="3657600" cy="46166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a-IR" sz="2400" b="1" dirty="0" smtClean="0">
                <a:cs typeface="B Nazanin" pitchFamily="2" charset="-78"/>
              </a:rPr>
              <a:t>دیگوکسين</a:t>
            </a:r>
            <a:r>
              <a:rPr lang="en-US" sz="2400" b="1" dirty="0" err="1" smtClean="0">
                <a:cs typeface="B Nazanin" pitchFamily="2" charset="-78"/>
              </a:rPr>
              <a:t>Digoxin</a:t>
            </a:r>
            <a:endParaRPr lang="en-US" sz="2400" b="1" dirty="0">
              <a:cs typeface="B Nazanin" pitchFamily="2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1371600"/>
            <a:ext cx="8153400" cy="203132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fa-IR" b="1" dirty="0" smtClean="0">
                <a:cs typeface="B Nazanin" pitchFamily="2" charset="-78"/>
              </a:rPr>
              <a:t>طبقه بندی</a:t>
            </a:r>
            <a:r>
              <a:rPr lang="en-US" b="1" dirty="0" smtClean="0">
                <a:cs typeface="B Nazanin" pitchFamily="2" charset="-78"/>
              </a:rPr>
              <a:t> </a:t>
            </a:r>
            <a:r>
              <a:rPr lang="fa-IR" b="1" dirty="0" smtClean="0">
                <a:cs typeface="B Nazanin" pitchFamily="2" charset="-78"/>
              </a:rPr>
              <a:t>درمانی:گلیكوزید قلبی.</a:t>
            </a:r>
          </a:p>
          <a:p>
            <a:pPr algn="r" rtl="1">
              <a:buFont typeface="Arial" pitchFamily="34" charset="0"/>
              <a:buChar char="•"/>
            </a:pPr>
            <a:r>
              <a:rPr lang="fa-IR" b="1" dirty="0" smtClean="0">
                <a:cs typeface="B Nazanin" pitchFamily="2" charset="-78"/>
              </a:rPr>
              <a:t>شكل</a:t>
            </a:r>
            <a:r>
              <a:rPr lang="en-US" b="1" dirty="0" smtClean="0">
                <a:cs typeface="B Nazanin" pitchFamily="2" charset="-78"/>
              </a:rPr>
              <a:t> </a:t>
            </a:r>
            <a:r>
              <a:rPr lang="fa-IR" b="1" dirty="0" smtClean="0">
                <a:cs typeface="B Nazanin" pitchFamily="2" charset="-78"/>
              </a:rPr>
              <a:t>دارویی:</a:t>
            </a:r>
            <a:r>
              <a:rPr lang="en-US" b="1" dirty="0" err="1" smtClean="0">
                <a:cs typeface="B Nazanin" pitchFamily="2" charset="-78"/>
              </a:rPr>
              <a:t>Inj</a:t>
            </a:r>
            <a:r>
              <a:rPr lang="en-US" b="1" dirty="0" smtClean="0">
                <a:cs typeface="B Nazanin" pitchFamily="2" charset="-78"/>
              </a:rPr>
              <a:t> : 0.5 mg/2ml</a:t>
            </a:r>
          </a:p>
          <a:p>
            <a:pPr algn="r" rtl="1">
              <a:buFont typeface="Arial" pitchFamily="34" charset="0"/>
              <a:buChar char="•"/>
            </a:pPr>
            <a:r>
              <a:rPr lang="fa-IR" b="1" dirty="0" smtClean="0">
                <a:cs typeface="B Nazanin" pitchFamily="2" charset="-78"/>
              </a:rPr>
              <a:t>مكانیسم</a:t>
            </a:r>
            <a:r>
              <a:rPr lang="en-US" b="1" dirty="0" smtClean="0">
                <a:cs typeface="B Nazanin" pitchFamily="2" charset="-78"/>
              </a:rPr>
              <a:t> </a:t>
            </a:r>
            <a:r>
              <a:rPr lang="fa-IR" b="1" dirty="0" smtClean="0">
                <a:cs typeface="B Nazanin" pitchFamily="2" charset="-78"/>
              </a:rPr>
              <a:t>اثر:دیگوکسین</a:t>
            </a:r>
            <a:r>
              <a:rPr lang="en-US" b="1" dirty="0" smtClean="0">
                <a:cs typeface="B Nazanin" pitchFamily="2" charset="-78"/>
              </a:rPr>
              <a:t> </a:t>
            </a:r>
            <a:r>
              <a:rPr lang="fa-IR" b="1" dirty="0" smtClean="0">
                <a:cs typeface="B Nazanin" pitchFamily="2" charset="-78"/>
              </a:rPr>
              <a:t>نیروی انقباضی قلب را افزایش و هدایت الكتریكی آن را</a:t>
            </a:r>
            <a:r>
              <a:rPr lang="en-US" b="1" dirty="0" smtClean="0">
                <a:cs typeface="B Nazanin" pitchFamily="2" charset="-78"/>
              </a:rPr>
              <a:t> </a:t>
            </a:r>
            <a:r>
              <a:rPr lang="fa-IR" b="1" dirty="0" smtClean="0">
                <a:cs typeface="B Nazanin" pitchFamily="2" charset="-78"/>
              </a:rPr>
              <a:t>کاهش</a:t>
            </a:r>
            <a:r>
              <a:rPr lang="en-US" b="1" dirty="0" smtClean="0">
                <a:cs typeface="B Nazanin" pitchFamily="2" charset="-78"/>
              </a:rPr>
              <a:t> </a:t>
            </a:r>
            <a:r>
              <a:rPr lang="fa-IR" b="1" dirty="0" smtClean="0">
                <a:cs typeface="B Nazanin" pitchFamily="2" charset="-78"/>
              </a:rPr>
              <a:t>میدهد.این دارو سرعت هدایت قلبی را کاهش و دوره</a:t>
            </a:r>
            <a:r>
              <a:rPr lang="en-US" b="1" dirty="0" smtClean="0">
                <a:cs typeface="B Nazanin" pitchFamily="2" charset="-78"/>
              </a:rPr>
              <a:t> </a:t>
            </a:r>
            <a:r>
              <a:rPr lang="fa-IR" b="1" dirty="0" smtClean="0">
                <a:cs typeface="B Nazanin" pitchFamily="2" charset="-78"/>
              </a:rPr>
              <a:t>تحریك ناپذیری</a:t>
            </a:r>
            <a:r>
              <a:rPr lang="en-US" b="1" dirty="0" smtClean="0">
                <a:cs typeface="B Nazanin" pitchFamily="2" charset="-78"/>
              </a:rPr>
              <a:t> </a:t>
            </a:r>
            <a:r>
              <a:rPr lang="fa-IR" b="1" dirty="0" smtClean="0">
                <a:cs typeface="B Nazanin" pitchFamily="2" charset="-78"/>
              </a:rPr>
              <a:t>گره</a:t>
            </a:r>
            <a:r>
              <a:rPr lang="en-US" b="1" dirty="0" smtClean="0">
                <a:cs typeface="B Nazanin" pitchFamily="2" charset="-78"/>
              </a:rPr>
              <a:t> </a:t>
            </a:r>
            <a:r>
              <a:rPr lang="fa-IR" b="1" dirty="0" smtClean="0">
                <a:cs typeface="B Nazanin" pitchFamily="2" charset="-78"/>
              </a:rPr>
              <a:t>دهلیزی ـ بطنی را افزایش</a:t>
            </a:r>
            <a:r>
              <a:rPr lang="en-US" b="1" dirty="0" smtClean="0">
                <a:cs typeface="B Nazanin" pitchFamily="2" charset="-78"/>
              </a:rPr>
              <a:t> </a:t>
            </a:r>
            <a:r>
              <a:rPr lang="fa-IR" b="1" dirty="0" smtClean="0">
                <a:cs typeface="B Nazanin" pitchFamily="2" charset="-78"/>
              </a:rPr>
              <a:t>میدهد.</a:t>
            </a:r>
          </a:p>
          <a:p>
            <a:pPr algn="r" rtl="1"/>
            <a:r>
              <a:rPr lang="fa-IR" b="1" dirty="0" smtClean="0">
                <a:cs typeface="B Nazanin" pitchFamily="2" charset="-78"/>
              </a:rPr>
              <a:t>موارد مصرف:</a:t>
            </a:r>
          </a:p>
          <a:p>
            <a:pPr algn="r" rtl="1"/>
            <a:r>
              <a:rPr lang="fa-IR" b="1" dirty="0" smtClean="0">
                <a:cs typeface="B Nazanin" pitchFamily="2" charset="-78"/>
              </a:rPr>
              <a:t>❖فیبریالسیون</a:t>
            </a:r>
            <a:r>
              <a:rPr lang="en-US" b="1" dirty="0" smtClean="0">
                <a:cs typeface="B Nazanin" pitchFamily="2" charset="-78"/>
              </a:rPr>
              <a:t> </a:t>
            </a:r>
            <a:r>
              <a:rPr lang="fa-IR" b="1" dirty="0" smtClean="0">
                <a:cs typeface="B Nazanin" pitchFamily="2" charset="-78"/>
              </a:rPr>
              <a:t>دهلیزی</a:t>
            </a:r>
          </a:p>
          <a:p>
            <a:pPr algn="r" rtl="1"/>
            <a:r>
              <a:rPr lang="fa-IR" b="1" dirty="0" smtClean="0">
                <a:cs typeface="B Nazanin" pitchFamily="2" charset="-78"/>
              </a:rPr>
              <a:t>❖تاکی آریتمی های فوق بطنی</a:t>
            </a:r>
            <a:endParaRPr lang="en-US" b="1" dirty="0">
              <a:cs typeface="B Nazanin" pitchFamily="2" charset="-78"/>
            </a:endParaRPr>
          </a:p>
        </p:txBody>
      </p:sp>
      <p:sp>
        <p:nvSpPr>
          <p:cNvPr id="9218" name="AutoShape 2" descr="C:\Users\appuser7\AppData\Local\Temp\{B91DF751-12E8-4FE4-A8E6-DBF5AEC06878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20" name="AutoShape 4" descr="C:\Users\appuser7\AppData\Local\Temp\{B91DF751-12E8-4FE4-A8E6-DBF5AEC06878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 descr="Digoxin-injection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95600" y="3581400"/>
            <a:ext cx="2971800" cy="2971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 animBg="1"/>
      <p:bldP spid="4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0" y="228600"/>
            <a:ext cx="4114800" cy="40011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a-IR" sz="2000" b="1" dirty="0" smtClean="0">
                <a:cs typeface="B Nazanin" pitchFamily="2" charset="-78"/>
              </a:rPr>
              <a:t>آمپول نالوکسان </a:t>
            </a:r>
            <a:r>
              <a:rPr lang="en-US" sz="2000" b="1" dirty="0" smtClean="0">
                <a:cs typeface="B Nazanin" pitchFamily="2" charset="-78"/>
              </a:rPr>
              <a:t> 0/4mg/ml</a:t>
            </a:r>
            <a:endParaRPr lang="en-US" sz="2000" b="1" dirty="0">
              <a:cs typeface="B Nazanin" pitchFamily="2" charset="-7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762000"/>
            <a:ext cx="8001000" cy="369331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fa-IR" b="1" dirty="0" smtClean="0">
                <a:cs typeface="B Nazanin" pitchFamily="2" charset="-78"/>
              </a:rPr>
              <a:t>دسته دارویی:</a:t>
            </a:r>
          </a:p>
          <a:p>
            <a:pPr algn="r" rtl="1"/>
            <a:r>
              <a:rPr lang="fa-IR" b="1" dirty="0" smtClean="0">
                <a:cs typeface="B Nazanin" pitchFamily="2" charset="-78"/>
              </a:rPr>
              <a:t>آنتاگونیست نارکوتیک ها(اپیوئید)</a:t>
            </a:r>
          </a:p>
          <a:p>
            <a:pPr algn="r" rtl="1"/>
            <a:r>
              <a:rPr lang="fa-IR" b="1" dirty="0" smtClean="0">
                <a:cs typeface="B Nazanin" pitchFamily="2" charset="-78"/>
              </a:rPr>
              <a:t>موارد مصرف:</a:t>
            </a:r>
          </a:p>
          <a:p>
            <a:pPr algn="r" rtl="1"/>
            <a:r>
              <a:rPr lang="fa-IR" b="1" dirty="0" smtClean="0">
                <a:cs typeface="B Nazanin" pitchFamily="2" charset="-78"/>
              </a:rPr>
              <a:t>دپرسیون تنفسی ناشی از مصرف مخدرها</a:t>
            </a:r>
          </a:p>
          <a:p>
            <a:pPr algn="r" rtl="1"/>
            <a:r>
              <a:rPr lang="fa-IR" b="1" dirty="0" smtClean="0">
                <a:cs typeface="B Nazanin" pitchFamily="2" charset="-78"/>
              </a:rPr>
              <a:t>اغماء ناشی از مصرف مخدرها</a:t>
            </a:r>
          </a:p>
          <a:p>
            <a:pPr algn="r" rtl="1"/>
            <a:r>
              <a:rPr lang="fa-IR" b="1" dirty="0" smtClean="0">
                <a:cs typeface="B Nazanin" pitchFamily="2" charset="-78"/>
              </a:rPr>
              <a:t>تشخیص مسمومیت حاد با مخدرها</a:t>
            </a:r>
          </a:p>
          <a:p>
            <a:pPr algn="r" rtl="1"/>
            <a:r>
              <a:rPr lang="fa-IR" b="1" dirty="0" smtClean="0">
                <a:cs typeface="B Nazanin" pitchFamily="2" charset="-78"/>
              </a:rPr>
              <a:t>دوزاژ مصرف:</a:t>
            </a:r>
          </a:p>
          <a:p>
            <a:pPr algn="r" rtl="1"/>
            <a:r>
              <a:rPr lang="fa-IR" b="1" dirty="0" smtClean="0">
                <a:cs typeface="B Nazanin" pitchFamily="2" charset="-78"/>
              </a:rPr>
              <a:t>آمپول نالوکسان با9سی سی آب مقطر رقیق شده و به صورت یک سی یک سی وریدی تا بیدار شدن بیمار یا برطرف شدن دپرسیون</a:t>
            </a:r>
            <a:r>
              <a:rPr lang="en-US" b="1" dirty="0" smtClean="0">
                <a:cs typeface="B Nazanin" pitchFamily="2" charset="-78"/>
              </a:rPr>
              <a:t> </a:t>
            </a:r>
            <a:r>
              <a:rPr lang="fa-IR" b="1" dirty="0" smtClean="0">
                <a:cs typeface="B Nazanin" pitchFamily="2" charset="-78"/>
              </a:rPr>
              <a:t>تنفسی</a:t>
            </a:r>
            <a:r>
              <a:rPr lang="en-US" b="1" dirty="0" smtClean="0">
                <a:cs typeface="B Nazanin" pitchFamily="2" charset="-78"/>
              </a:rPr>
              <a:t> </a:t>
            </a:r>
            <a:r>
              <a:rPr lang="fa-IR" b="1" dirty="0" smtClean="0">
                <a:cs typeface="B Nazanin" pitchFamily="2" charset="-78"/>
              </a:rPr>
              <a:t>ادامه می یابد.تجویز سریع آن سبب بی قراری شدید بیمار خواهد شد.</a:t>
            </a:r>
          </a:p>
          <a:p>
            <a:pPr algn="r" rtl="1"/>
            <a:r>
              <a:rPr lang="fa-IR" b="1" dirty="0" smtClean="0">
                <a:cs typeface="B Nazanin" pitchFamily="2" charset="-78"/>
              </a:rPr>
              <a:t>عوارض:</a:t>
            </a:r>
          </a:p>
          <a:p>
            <a:pPr algn="r" rtl="1"/>
            <a:r>
              <a:rPr lang="fa-IR" b="1" dirty="0" smtClean="0">
                <a:cs typeface="B Nazanin" pitchFamily="2" charset="-78"/>
              </a:rPr>
              <a:t>تاکی پنه-تاکیکاردی-هیپوتانسیون-تهوع و استفراغ</a:t>
            </a:r>
          </a:p>
          <a:p>
            <a:pPr algn="r" rtl="1"/>
            <a:r>
              <a:rPr lang="fa-IR" b="1" dirty="0" smtClean="0">
                <a:cs typeface="B Nazanin" pitchFamily="2" charset="-78"/>
              </a:rPr>
              <a:t>توجه:قبل از تجویز دارو عالئم حیاتی کنترل شود و وسایل و داروهای احیاء در دسترس باشد</a:t>
            </a:r>
            <a:endParaRPr lang="en-US" b="1" dirty="0">
              <a:cs typeface="B Nazanin" pitchFamily="2" charset="-78"/>
            </a:endParaRPr>
          </a:p>
        </p:txBody>
      </p:sp>
      <p:pic>
        <p:nvPicPr>
          <p:cNvPr id="4" name="Picture 3" descr="0409-1219-01_2020_350pix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81400" y="4572000"/>
            <a:ext cx="2057400" cy="2057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 animBg="1"/>
      <p:bldP spid="3" grpId="0" build="allAtOnce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43200" y="152400"/>
            <a:ext cx="3048000" cy="3810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 dirty="0" smtClean="0">
                <a:cs typeface="B Nazanin" pitchFamily="2" charset="-78"/>
              </a:rPr>
              <a:t>ویال بیكربنات سدیم8</a:t>
            </a:r>
            <a:r>
              <a:rPr lang="en-US" b="1" dirty="0" smtClean="0">
                <a:cs typeface="B Nazanin" pitchFamily="2" charset="-78"/>
              </a:rPr>
              <a:t>,</a:t>
            </a:r>
            <a:r>
              <a:rPr lang="fa-IR" b="1" dirty="0" smtClean="0">
                <a:cs typeface="B Nazanin" pitchFamily="2" charset="-78"/>
              </a:rPr>
              <a:t>4%</a:t>
            </a:r>
            <a:endParaRPr lang="en-US" b="1" dirty="0">
              <a:cs typeface="B Nazanin" pitchFamily="2" charset="-7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914400"/>
            <a:ext cx="8153400" cy="313932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fa-IR" b="1" dirty="0" smtClean="0">
                <a:cs typeface="B Nazanin" pitchFamily="2" charset="-78"/>
              </a:rPr>
              <a:t>دسته دارویی:</a:t>
            </a:r>
          </a:p>
          <a:p>
            <a:pPr algn="r" rtl="1"/>
            <a:r>
              <a:rPr lang="fa-IR" b="1" dirty="0" smtClean="0">
                <a:cs typeface="B Nazanin" pitchFamily="2" charset="-78"/>
              </a:rPr>
              <a:t>داروی قلیایی کننده</a:t>
            </a:r>
          </a:p>
          <a:p>
            <a:pPr algn="r" rtl="1"/>
            <a:r>
              <a:rPr lang="fa-IR" b="1" dirty="0" smtClean="0">
                <a:cs typeface="B Nazanin" pitchFamily="2" charset="-78"/>
              </a:rPr>
              <a:t>مكانیسم اثر:</a:t>
            </a:r>
          </a:p>
          <a:p>
            <a:pPr algn="r" rtl="1"/>
            <a:r>
              <a:rPr lang="fa-IR" b="1" dirty="0" smtClean="0">
                <a:cs typeface="B Nazanin" pitchFamily="2" charset="-78"/>
              </a:rPr>
              <a:t>بیکربنات</a:t>
            </a:r>
            <a:r>
              <a:rPr lang="en-US" b="1" dirty="0" smtClean="0">
                <a:cs typeface="B Nazanin" pitchFamily="2" charset="-78"/>
              </a:rPr>
              <a:t> </a:t>
            </a:r>
            <a:r>
              <a:rPr lang="fa-IR" b="1" dirty="0" smtClean="0">
                <a:cs typeface="B Nazanin" pitchFamily="2" charset="-78"/>
              </a:rPr>
              <a:t>سدیم</a:t>
            </a:r>
            <a:r>
              <a:rPr lang="en-US" b="1" dirty="0" smtClean="0">
                <a:cs typeface="B Nazanin" pitchFamily="2" charset="-78"/>
              </a:rPr>
              <a:t> </a:t>
            </a:r>
            <a:r>
              <a:rPr lang="fa-IR" b="1" dirty="0" smtClean="0">
                <a:cs typeface="B Nazanin" pitchFamily="2" charset="-78"/>
              </a:rPr>
              <a:t>یک</a:t>
            </a:r>
            <a:r>
              <a:rPr lang="en-US" b="1" dirty="0" smtClean="0">
                <a:cs typeface="B Nazanin" pitchFamily="2" charset="-78"/>
              </a:rPr>
              <a:t> </a:t>
            </a:r>
            <a:r>
              <a:rPr lang="fa-IR" b="1" dirty="0" smtClean="0">
                <a:cs typeface="B Nazanin" pitchFamily="2" charset="-78"/>
              </a:rPr>
              <a:t>داروی</a:t>
            </a:r>
            <a:r>
              <a:rPr lang="en-US" b="1" dirty="0" smtClean="0">
                <a:cs typeface="B Nazanin" pitchFamily="2" charset="-78"/>
              </a:rPr>
              <a:t> </a:t>
            </a:r>
            <a:r>
              <a:rPr lang="fa-IR" b="1" dirty="0" smtClean="0">
                <a:cs typeface="B Nazanin" pitchFamily="2" charset="-78"/>
              </a:rPr>
              <a:t>قلیایی</a:t>
            </a:r>
            <a:r>
              <a:rPr lang="en-US" b="1" dirty="0" smtClean="0">
                <a:cs typeface="B Nazanin" pitchFamily="2" charset="-78"/>
              </a:rPr>
              <a:t> </a:t>
            </a:r>
            <a:r>
              <a:rPr lang="fa-IR" b="1" dirty="0" smtClean="0">
                <a:cs typeface="B Nazanin" pitchFamily="2" charset="-78"/>
              </a:rPr>
              <a:t>کننده</a:t>
            </a:r>
            <a:r>
              <a:rPr lang="en-US" b="1" dirty="0" smtClean="0">
                <a:cs typeface="B Nazanin" pitchFamily="2" charset="-78"/>
              </a:rPr>
              <a:t> </a:t>
            </a:r>
            <a:r>
              <a:rPr lang="fa-IR" b="1" dirty="0" smtClean="0">
                <a:cs typeface="B Nazanin" pitchFamily="2" charset="-78"/>
              </a:rPr>
              <a:t>است</a:t>
            </a:r>
            <a:r>
              <a:rPr lang="en-US" b="1" dirty="0" smtClean="0">
                <a:cs typeface="B Nazanin" pitchFamily="2" charset="-78"/>
              </a:rPr>
              <a:t> </a:t>
            </a:r>
            <a:r>
              <a:rPr lang="fa-IR" b="1" dirty="0" smtClean="0">
                <a:cs typeface="B Nazanin" pitchFamily="2" charset="-78"/>
              </a:rPr>
              <a:t>که</a:t>
            </a:r>
            <a:r>
              <a:rPr lang="en-US" b="1" dirty="0" smtClean="0">
                <a:cs typeface="B Nazanin" pitchFamily="2" charset="-78"/>
              </a:rPr>
              <a:t> </a:t>
            </a:r>
            <a:r>
              <a:rPr lang="fa-IR" b="1" dirty="0" smtClean="0">
                <a:cs typeface="B Nazanin" pitchFamily="2" charset="-78"/>
              </a:rPr>
              <a:t>بعد</a:t>
            </a:r>
            <a:r>
              <a:rPr lang="en-US" b="1" dirty="0" smtClean="0">
                <a:cs typeface="B Nazanin" pitchFamily="2" charset="-78"/>
              </a:rPr>
              <a:t> </a:t>
            </a:r>
            <a:r>
              <a:rPr lang="fa-IR" b="1" dirty="0" smtClean="0">
                <a:cs typeface="B Nazanin" pitchFamily="2" charset="-78"/>
              </a:rPr>
              <a:t>از</a:t>
            </a:r>
            <a:r>
              <a:rPr lang="en-US" b="1" dirty="0" smtClean="0">
                <a:cs typeface="B Nazanin" pitchFamily="2" charset="-78"/>
              </a:rPr>
              <a:t> </a:t>
            </a:r>
            <a:r>
              <a:rPr lang="fa-IR" b="1" dirty="0" smtClean="0">
                <a:cs typeface="B Nazanin" pitchFamily="2" charset="-78"/>
              </a:rPr>
              <a:t>تجزیه،</a:t>
            </a:r>
            <a:r>
              <a:rPr lang="en-US" b="1" dirty="0" smtClean="0">
                <a:cs typeface="B Nazanin" pitchFamily="2" charset="-78"/>
              </a:rPr>
              <a:t> </a:t>
            </a:r>
            <a:r>
              <a:rPr lang="fa-IR" b="1" dirty="0" smtClean="0">
                <a:cs typeface="B Nazanin" pitchFamily="2" charset="-78"/>
              </a:rPr>
              <a:t>یون</a:t>
            </a:r>
            <a:r>
              <a:rPr lang="en-US" b="1" dirty="0" smtClean="0">
                <a:cs typeface="B Nazanin" pitchFamily="2" charset="-78"/>
              </a:rPr>
              <a:t> </a:t>
            </a:r>
            <a:r>
              <a:rPr lang="fa-IR" b="1" dirty="0" smtClean="0">
                <a:cs typeface="B Nazanin" pitchFamily="2" charset="-78"/>
              </a:rPr>
              <a:t>بیکربنات</a:t>
            </a:r>
            <a:r>
              <a:rPr lang="en-US" b="1" dirty="0" smtClean="0">
                <a:cs typeface="B Nazanin" pitchFamily="2" charset="-78"/>
              </a:rPr>
              <a:t> </a:t>
            </a:r>
            <a:r>
              <a:rPr lang="fa-IR" b="1" dirty="0" smtClean="0">
                <a:cs typeface="B Nazanin" pitchFamily="2" charset="-78"/>
              </a:rPr>
              <a:t>را</a:t>
            </a:r>
            <a:r>
              <a:rPr lang="en-US" b="1" dirty="0" smtClean="0">
                <a:cs typeface="B Nazanin" pitchFamily="2" charset="-78"/>
              </a:rPr>
              <a:t> </a:t>
            </a:r>
            <a:r>
              <a:rPr lang="fa-IR" b="1" dirty="0" smtClean="0">
                <a:cs typeface="B Nazanin" pitchFamily="2" charset="-78"/>
              </a:rPr>
              <a:t>فراهم</a:t>
            </a:r>
            <a:r>
              <a:rPr lang="en-US" b="1" dirty="0" smtClean="0">
                <a:cs typeface="B Nazanin" pitchFamily="2" charset="-78"/>
              </a:rPr>
              <a:t> </a:t>
            </a:r>
            <a:r>
              <a:rPr lang="fa-IR" b="1" dirty="0" smtClean="0">
                <a:cs typeface="B Nazanin" pitchFamily="2" charset="-78"/>
              </a:rPr>
              <a:t>میسازد.</a:t>
            </a:r>
            <a:r>
              <a:rPr lang="en-US" b="1" dirty="0" smtClean="0">
                <a:cs typeface="B Nazanin" pitchFamily="2" charset="-78"/>
              </a:rPr>
              <a:t> </a:t>
            </a:r>
            <a:r>
              <a:rPr lang="fa-IR" b="1" dirty="0" smtClean="0">
                <a:cs typeface="B Nazanin" pitchFamily="2" charset="-78"/>
              </a:rPr>
              <a:t>مصرف</a:t>
            </a:r>
            <a:r>
              <a:rPr lang="en-US" b="1" dirty="0" smtClean="0">
                <a:cs typeface="B Nazanin" pitchFamily="2" charset="-78"/>
              </a:rPr>
              <a:t> </a:t>
            </a:r>
            <a:r>
              <a:rPr lang="fa-IR" b="1" dirty="0" smtClean="0">
                <a:cs typeface="B Nazanin" pitchFamily="2" charset="-78"/>
              </a:rPr>
              <a:t>بیکربنات</a:t>
            </a:r>
            <a:r>
              <a:rPr lang="en-US" b="1" dirty="0" smtClean="0">
                <a:cs typeface="B Nazanin" pitchFamily="2" charset="-78"/>
              </a:rPr>
              <a:t> </a:t>
            </a:r>
            <a:r>
              <a:rPr lang="fa-IR" b="1" dirty="0" smtClean="0">
                <a:cs typeface="B Nazanin" pitchFamily="2" charset="-78"/>
              </a:rPr>
              <a:t>بیش</a:t>
            </a:r>
            <a:r>
              <a:rPr lang="en-US" b="1" dirty="0" smtClean="0">
                <a:cs typeface="B Nazanin" pitchFamily="2" charset="-78"/>
              </a:rPr>
              <a:t> </a:t>
            </a:r>
            <a:r>
              <a:rPr lang="fa-IR" b="1" dirty="0" smtClean="0">
                <a:cs typeface="B Nazanin" pitchFamily="2" charset="-78"/>
              </a:rPr>
              <a:t>از</a:t>
            </a:r>
            <a:r>
              <a:rPr lang="en-US" b="1" dirty="0" smtClean="0">
                <a:cs typeface="B Nazanin" pitchFamily="2" charset="-78"/>
              </a:rPr>
              <a:t> </a:t>
            </a:r>
            <a:r>
              <a:rPr lang="fa-IR" b="1" dirty="0" smtClean="0">
                <a:cs typeface="B Nazanin" pitchFamily="2" charset="-78"/>
              </a:rPr>
              <a:t>مقداری</a:t>
            </a:r>
            <a:r>
              <a:rPr lang="en-US" b="1" dirty="0" smtClean="0">
                <a:cs typeface="B Nazanin" pitchFamily="2" charset="-78"/>
              </a:rPr>
              <a:t> </a:t>
            </a:r>
            <a:r>
              <a:rPr lang="fa-IR" b="1" dirty="0" smtClean="0">
                <a:cs typeface="B Nazanin" pitchFamily="2" charset="-78"/>
              </a:rPr>
              <a:t>که</a:t>
            </a:r>
            <a:r>
              <a:rPr lang="en-US" b="1" dirty="0" smtClean="0">
                <a:cs typeface="B Nazanin" pitchFamily="2" charset="-78"/>
              </a:rPr>
              <a:t> </a:t>
            </a:r>
            <a:r>
              <a:rPr lang="fa-IR" b="1" dirty="0" smtClean="0">
                <a:cs typeface="B Nazanin" pitchFamily="2" charset="-78"/>
              </a:rPr>
              <a:t>برای</a:t>
            </a:r>
            <a:r>
              <a:rPr lang="en-US" b="1" dirty="0" smtClean="0">
                <a:cs typeface="B Nazanin" pitchFamily="2" charset="-78"/>
              </a:rPr>
              <a:t> </a:t>
            </a:r>
            <a:r>
              <a:rPr lang="fa-IR" b="1" dirty="0" smtClean="0">
                <a:cs typeface="B Nazanin" pitchFamily="2" charset="-78"/>
              </a:rPr>
              <a:t>بافره</a:t>
            </a:r>
            <a:r>
              <a:rPr lang="en-US" b="1" dirty="0" smtClean="0">
                <a:cs typeface="B Nazanin" pitchFamily="2" charset="-78"/>
              </a:rPr>
              <a:t> </a:t>
            </a:r>
            <a:r>
              <a:rPr lang="fa-IR" b="1" dirty="0" smtClean="0">
                <a:cs typeface="B Nazanin" pitchFamily="2" charset="-78"/>
              </a:rPr>
              <a:t>کردن</a:t>
            </a:r>
            <a:r>
              <a:rPr lang="en-US" b="1" dirty="0" smtClean="0">
                <a:cs typeface="B Nazanin" pitchFamily="2" charset="-78"/>
              </a:rPr>
              <a:t> </a:t>
            </a:r>
            <a:r>
              <a:rPr lang="fa-IR" b="1" dirty="0" smtClean="0">
                <a:cs typeface="B Nazanin" pitchFamily="2" charset="-78"/>
              </a:rPr>
              <a:t>یونهای</a:t>
            </a:r>
            <a:r>
              <a:rPr lang="en-US" b="1" dirty="0" smtClean="0">
                <a:cs typeface="B Nazanin" pitchFamily="2" charset="-78"/>
              </a:rPr>
              <a:t> </a:t>
            </a:r>
            <a:r>
              <a:rPr lang="fa-IR" b="1" dirty="0" smtClean="0">
                <a:cs typeface="B Nazanin" pitchFamily="2" charset="-78"/>
              </a:rPr>
              <a:t>هیدروژن</a:t>
            </a:r>
            <a:r>
              <a:rPr lang="en-US" b="1" dirty="0" smtClean="0">
                <a:cs typeface="B Nazanin" pitchFamily="2" charset="-78"/>
              </a:rPr>
              <a:t> </a:t>
            </a:r>
            <a:r>
              <a:rPr lang="fa-IR" b="1" dirty="0" smtClean="0">
                <a:cs typeface="B Nazanin" pitchFamily="2" charset="-78"/>
              </a:rPr>
              <a:t>لازم است، سبب قلیایی شدن سیستمیک وموجب قلیایی شدن ادرار میشود.</a:t>
            </a:r>
          </a:p>
          <a:p>
            <a:pPr algn="r" rtl="1"/>
            <a:r>
              <a:rPr lang="fa-IR" b="1" dirty="0" smtClean="0">
                <a:cs typeface="B Nazanin" pitchFamily="2" charset="-78"/>
              </a:rPr>
              <a:t>موارد مصرف:</a:t>
            </a:r>
          </a:p>
          <a:p>
            <a:pPr algn="r" rtl="1"/>
            <a:r>
              <a:rPr lang="fa-IR" b="1" dirty="0" smtClean="0">
                <a:cs typeface="B Nazanin" pitchFamily="2" charset="-78"/>
              </a:rPr>
              <a:t>درمان کمکی در احیای قلبی در مرحله پیشرفته</a:t>
            </a:r>
          </a:p>
          <a:p>
            <a:pPr algn="r" rtl="1"/>
            <a:r>
              <a:rPr lang="fa-IR" b="1" dirty="0" smtClean="0">
                <a:cs typeface="B Nazanin" pitchFamily="2" charset="-78"/>
              </a:rPr>
              <a:t>اسیدوز متابولیک شدید</a:t>
            </a:r>
          </a:p>
          <a:p>
            <a:pPr algn="r" rtl="1"/>
            <a:r>
              <a:rPr lang="fa-IR" b="1" dirty="0" smtClean="0">
                <a:cs typeface="B Nazanin" pitchFamily="2" charset="-78"/>
              </a:rPr>
              <a:t>قلیایی کردن ادرار</a:t>
            </a:r>
          </a:p>
          <a:p>
            <a:pPr algn="r" rtl="1"/>
            <a:r>
              <a:rPr lang="fa-IR" b="1" dirty="0" smtClean="0">
                <a:cs typeface="B Nazanin" pitchFamily="2" charset="-78"/>
              </a:rPr>
              <a:t>اسیدوز متابولیک غیر اورژانس</a:t>
            </a:r>
            <a:endParaRPr lang="en-US" b="1" dirty="0">
              <a:cs typeface="B Nazanin" pitchFamily="2" charset="-78"/>
            </a:endParaRPr>
          </a:p>
        </p:txBody>
      </p:sp>
      <p:pic>
        <p:nvPicPr>
          <p:cNvPr id="4" name="Picture 3" descr="ویال-آمپول-سدیم-بیکربنات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76600" y="4191000"/>
            <a:ext cx="2362200" cy="2362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 animBg="1"/>
      <p:bldP spid="3" grpId="0" build="allAtOnce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971800" y="228600"/>
            <a:ext cx="2514600" cy="46166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a-IR" sz="2400" b="1" dirty="0" smtClean="0">
                <a:cs typeface="B Nazanin" pitchFamily="2" charset="-78"/>
              </a:rPr>
              <a:t>جمع بندی</a:t>
            </a:r>
            <a:endParaRPr lang="en-US" sz="2400" b="1" dirty="0">
              <a:cs typeface="B Nazanin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71800" y="990600"/>
            <a:ext cx="2438400" cy="381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a-IR" dirty="0" smtClean="0"/>
              <a:t>کشوی اول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09600" y="1752600"/>
          <a:ext cx="7467600" cy="436299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733800"/>
                <a:gridCol w="3733800"/>
              </a:tblGrid>
              <a:tr h="620486"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ویرایش 7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ویرایش 8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</a:tr>
              <a:tr h="620486"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اپی</a:t>
                      </a:r>
                      <a:r>
                        <a:rPr lang="fa-IR" baseline="0" dirty="0" smtClean="0">
                          <a:cs typeface="B Nazanin" pitchFamily="2" charset="-78"/>
                        </a:rPr>
                        <a:t> نفرین </a:t>
                      </a:r>
                      <a:r>
                        <a:rPr lang="en-US" baseline="0" dirty="0" smtClean="0">
                          <a:cs typeface="B Nazanin" pitchFamily="2" charset="-78"/>
                        </a:rPr>
                        <a:t>0.1mg/ml,10ml</a:t>
                      </a:r>
                      <a:r>
                        <a:rPr lang="fa-IR" baseline="0" dirty="0" smtClean="0">
                          <a:cs typeface="B Nazanin" pitchFamily="2" charset="-78"/>
                        </a:rPr>
                        <a:t>عدو وجود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اپی</a:t>
                      </a:r>
                      <a:r>
                        <a:rPr lang="fa-IR" baseline="0" dirty="0" smtClean="0">
                          <a:cs typeface="B Nazanin" pitchFamily="2" charset="-78"/>
                        </a:rPr>
                        <a:t> نفرین </a:t>
                      </a:r>
                      <a:r>
                        <a:rPr lang="en-US" baseline="0" dirty="0" smtClean="0">
                          <a:cs typeface="B Nazanin" pitchFamily="2" charset="-78"/>
                        </a:rPr>
                        <a:t>0.1mg/ml,10ml</a:t>
                      </a:r>
                      <a:r>
                        <a:rPr lang="fa-IR" dirty="0" smtClean="0">
                          <a:cs typeface="B Nazanin" pitchFamily="2" charset="-78"/>
                        </a:rPr>
                        <a:t>اضافه</a:t>
                      </a:r>
                      <a:r>
                        <a:rPr lang="fa-IR" baseline="0" dirty="0" smtClean="0">
                          <a:cs typeface="B Nazanin" pitchFamily="2" charset="-78"/>
                        </a:rPr>
                        <a:t> شدن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</a:tr>
              <a:tr h="620486"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آمیودارون</a:t>
                      </a:r>
                      <a:r>
                        <a:rPr lang="fa-IR" baseline="0" dirty="0" smtClean="0">
                          <a:cs typeface="B Nazanin" pitchFamily="2" charset="-78"/>
                        </a:rPr>
                        <a:t> و لیدوکایین 5 عدد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dirty="0" smtClean="0">
                          <a:cs typeface="B Nazanin" pitchFamily="2" charset="-78"/>
                        </a:rPr>
                        <a:t>آمیودارون</a:t>
                      </a:r>
                      <a:r>
                        <a:rPr lang="fa-IR" baseline="0" dirty="0" smtClean="0">
                          <a:cs typeface="B Nazanin" pitchFamily="2" charset="-78"/>
                        </a:rPr>
                        <a:t> و لیدوکایین 3 عدد</a:t>
                      </a:r>
                      <a:endParaRPr lang="en-US" dirty="0" smtClean="0">
                        <a:cs typeface="B Nazanin" pitchFamily="2" charset="-78"/>
                      </a:endParaRPr>
                    </a:p>
                  </a:txBody>
                  <a:tcPr anchor="ctr"/>
                </a:tc>
              </a:tr>
              <a:tr h="620486"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دوپامین 3 عدد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دوپامین</a:t>
                      </a:r>
                      <a:r>
                        <a:rPr lang="fa-IR" baseline="0" dirty="0" smtClean="0">
                          <a:cs typeface="B Nazanin" pitchFamily="2" charset="-78"/>
                        </a:rPr>
                        <a:t> 2 عدد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</a:tr>
              <a:tr h="620486"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نالوکسان</a:t>
                      </a:r>
                      <a:r>
                        <a:rPr lang="fa-IR" baseline="0" dirty="0" smtClean="0">
                          <a:cs typeface="B Nazanin" pitchFamily="2" charset="-78"/>
                        </a:rPr>
                        <a:t> 10 عدد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نالوکسان 5 عدد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</a:tr>
              <a:tr h="620486"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فنی توئین ستاره دار بوده است و فنوبار بدون</a:t>
                      </a:r>
                    </a:p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ستاره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نی توئین بدون ستاره شده است و فنوبار ستاره دار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</a:tr>
              <a:tr h="620486"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دیازپام 10 عدد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دیازپام 5 عدد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  <p:bldP spid="5" grpId="0" build="allAtOnce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95600" y="228600"/>
            <a:ext cx="2590800" cy="4001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a-IR" sz="2000" b="1" dirty="0" smtClean="0"/>
              <a:t>کشوی دوم</a:t>
            </a:r>
            <a:endParaRPr lang="en-US" sz="2000" b="1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143000" y="1397000"/>
          <a:ext cx="6477000" cy="3682999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238500"/>
                <a:gridCol w="3238500"/>
              </a:tblGrid>
              <a:tr h="584200"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ویرایش 7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ویرایش 8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</a:tr>
              <a:tr h="1032933"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اپی</a:t>
                      </a:r>
                      <a:r>
                        <a:rPr lang="fa-IR" baseline="0" dirty="0" smtClean="0">
                          <a:cs typeface="B Nazanin" pitchFamily="2" charset="-78"/>
                        </a:rPr>
                        <a:t> نفرین ندارد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اپی نفرین یک در هزار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</a:tr>
              <a:tr h="1032933"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نوراپی نفرین ندارد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نوراپی</a:t>
                      </a:r>
                      <a:r>
                        <a:rPr lang="fa-IR" baseline="0" dirty="0" smtClean="0">
                          <a:cs typeface="B Nazanin" pitchFamily="2" charset="-78"/>
                        </a:rPr>
                        <a:t> نفرین 3 عدد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</a:tr>
              <a:tr h="1032933"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آسپرین</a:t>
                      </a:r>
                      <a:r>
                        <a:rPr lang="fa-IR" baseline="0" dirty="0" smtClean="0">
                          <a:cs typeface="B Nazanin" pitchFamily="2" charset="-78"/>
                        </a:rPr>
                        <a:t> 100 و 325 وجود داشت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فقط آسپرین 100 به تعداد 10 عدد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95600" y="152400"/>
            <a:ext cx="2438400" cy="40011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a-IR" sz="2000" b="1" dirty="0" smtClean="0"/>
              <a:t>کشوی سوم</a:t>
            </a:r>
            <a:endParaRPr lang="en-US" sz="2000" b="1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838200" y="838200"/>
          <a:ext cx="6858000" cy="5638801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429000"/>
                <a:gridCol w="3429000"/>
              </a:tblGrid>
              <a:tr h="369369"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ویرایش 7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ویرایش 8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</a:tr>
              <a:tr h="420276"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سرنگ</a:t>
                      </a:r>
                      <a:r>
                        <a:rPr lang="fa-IR" baseline="0" dirty="0" smtClean="0">
                          <a:cs typeface="B Nazanin" pitchFamily="2" charset="-78"/>
                        </a:rPr>
                        <a:t> گاواژ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مجدد اضافه</a:t>
                      </a:r>
                      <a:r>
                        <a:rPr lang="fa-IR" baseline="0" dirty="0" smtClean="0">
                          <a:cs typeface="B Nazanin" pitchFamily="2" charset="-78"/>
                        </a:rPr>
                        <a:t> شد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</a:tr>
              <a:tr h="420276"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نیدل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حذف گردید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</a:tr>
              <a:tr h="420276"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برانول آجری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حذف گردید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</a:tr>
              <a:tr h="420276"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انواع سرنگ 5 عدد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3</a:t>
                      </a:r>
                      <a:r>
                        <a:rPr lang="fa-IR" baseline="0" dirty="0" smtClean="0">
                          <a:cs typeface="B Nazanin" pitchFamily="2" charset="-78"/>
                        </a:rPr>
                        <a:t> عدد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</a:tr>
              <a:tr h="420276"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سرنگ</a:t>
                      </a:r>
                      <a:r>
                        <a:rPr lang="fa-IR" baseline="0" dirty="0" smtClean="0">
                          <a:cs typeface="B Nazanin" pitchFamily="2" charset="-78"/>
                        </a:rPr>
                        <a:t> انسولین 3 عدد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2 عدد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</a:tr>
              <a:tr h="420276"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برانول خاکستری،</a:t>
                      </a:r>
                      <a:r>
                        <a:rPr lang="fa-IR" baseline="0" dirty="0" smtClean="0">
                          <a:cs typeface="B Nazanin" pitchFamily="2" charset="-78"/>
                        </a:rPr>
                        <a:t> آبی و زرد 3 عدد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2 عدد (سبز و صورتی 3 عدد)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</a:tr>
              <a:tr h="420276">
                <a:tc>
                  <a:txBody>
                    <a:bodyPr/>
                    <a:lstStyle/>
                    <a:p>
                      <a:pPr algn="ctr"/>
                      <a:r>
                        <a:rPr lang="fa-IR" baseline="0" dirty="0" smtClean="0">
                          <a:cs typeface="B Nazanin" pitchFamily="2" charset="-78"/>
                        </a:rPr>
                        <a:t>سه راهه برانول 3 عدد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2 عدد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</a:tr>
              <a:tr h="420276"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هپارین</a:t>
                      </a:r>
                      <a:r>
                        <a:rPr lang="fa-IR" baseline="0" dirty="0" smtClean="0">
                          <a:cs typeface="B Nazanin" pitchFamily="2" charset="-78"/>
                        </a:rPr>
                        <a:t> لاک 3 عدد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1 عدد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</a:tr>
              <a:tr h="420276"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لوله های آزمایش 3 عدد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2 عدد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</a:tr>
              <a:tr h="420276"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میکروست</a:t>
                      </a:r>
                      <a:r>
                        <a:rPr lang="fa-IR" baseline="0" dirty="0" smtClean="0">
                          <a:cs typeface="B Nazanin" pitchFamily="2" charset="-78"/>
                        </a:rPr>
                        <a:t> 3 عدد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2 عدد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</a:tr>
              <a:tr h="646396"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ست تزریق داخل استخوانی ندارد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ست تزریق داخل استخوانی اضافه شده است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</a:tr>
              <a:tr h="420276"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ست سرم 5 عدد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2 عدد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ransition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95600" y="152400"/>
            <a:ext cx="2667000" cy="40011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a-IR" sz="2000" b="1" dirty="0" smtClean="0"/>
              <a:t>کشوی چهارم</a:t>
            </a:r>
            <a:endParaRPr lang="en-US" sz="2000" b="1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85800" y="914400"/>
          <a:ext cx="7239000" cy="51917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619500"/>
                <a:gridCol w="3619500"/>
              </a:tblGrid>
              <a:tr h="355600"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ویرایش7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ویرایش 8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</a:tr>
              <a:tr h="482600"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سوند</a:t>
                      </a:r>
                      <a:r>
                        <a:rPr lang="fa-IR" baseline="0" dirty="0" smtClean="0">
                          <a:cs typeface="B Nazanin" pitchFamily="2" charset="-78"/>
                        </a:rPr>
                        <a:t> معده 3 عدد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1 عدد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</a:tr>
              <a:tr h="482600"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باند 3 عدد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2 عدد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</a:tr>
              <a:tr h="482600"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گاز استریل 20 عدد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5عدد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</a:tr>
              <a:tr h="482600"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نلاتون 3 عدد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1 عدد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</a:tr>
              <a:tr h="482600"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فولی</a:t>
                      </a:r>
                      <a:r>
                        <a:rPr lang="fa-IR" baseline="0" dirty="0" smtClean="0">
                          <a:cs typeface="B Nazanin" pitchFamily="2" charset="-78"/>
                        </a:rPr>
                        <a:t> 12 و 14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حذف گردید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</a:tr>
              <a:tr h="482600"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سایر فولی</a:t>
                      </a:r>
                      <a:r>
                        <a:rPr lang="fa-IR" baseline="0" dirty="0" smtClean="0">
                          <a:cs typeface="B Nazanin" pitchFamily="2" charset="-78"/>
                        </a:rPr>
                        <a:t> ها 2 عدد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1 عدد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</a:tr>
              <a:tr h="482600"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یورین</a:t>
                      </a:r>
                      <a:r>
                        <a:rPr lang="fa-IR" baseline="0" dirty="0" smtClean="0">
                          <a:cs typeface="B Nazanin" pitchFamily="2" charset="-78"/>
                        </a:rPr>
                        <a:t> بگ 3 عدد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baseline="0" dirty="0" smtClean="0">
                          <a:cs typeface="B Nazanin" pitchFamily="2" charset="-78"/>
                        </a:rPr>
                        <a:t>1 عدد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</a:tr>
              <a:tr h="482600"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نخ بخیه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1 عدد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</a:tr>
              <a:tr h="482600"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دستگش یکبار مصرف</a:t>
                      </a:r>
                      <a:r>
                        <a:rPr lang="fa-IR" baseline="0" dirty="0" smtClean="0">
                          <a:cs typeface="B Nazanin" pitchFamily="2" charset="-78"/>
                        </a:rPr>
                        <a:t> 1 بسته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5 جفت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</a:tr>
              <a:tr h="482600"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بیستوری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1 عدد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0" y="152400"/>
            <a:ext cx="2286000" cy="40011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a-IR" sz="2000" b="1" dirty="0" smtClean="0"/>
              <a:t>کشوی پنجم</a:t>
            </a:r>
            <a:endParaRPr lang="en-US" sz="2000" b="1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33400" y="762000"/>
          <a:ext cx="7696200" cy="50317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848100"/>
                <a:gridCol w="3848100"/>
              </a:tblGrid>
              <a:tr h="228600"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ویرایش 7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ویرایش 8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</a:tr>
              <a:tr h="459740"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_______________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آمبوبگ نوزادان اضافه شد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</a:tr>
              <a:tr h="459740"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_______________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cs typeface="B Nazanin" pitchFamily="2" charset="-78"/>
                        </a:rPr>
                        <a:t>LMA</a:t>
                      </a:r>
                      <a:r>
                        <a:rPr lang="fa-IR" dirty="0" smtClean="0">
                          <a:cs typeface="B Nazanin" pitchFamily="2" charset="-78"/>
                        </a:rPr>
                        <a:t>نوزاداضافه گردید 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</a:tr>
              <a:tr h="459740"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(نازوفارنکس یا ترومپت بینی)</a:t>
                      </a:r>
                      <a:r>
                        <a:rPr lang="en-US" dirty="0" smtClean="0">
                          <a:cs typeface="B Nazanin" pitchFamily="2" charset="-78"/>
                        </a:rPr>
                        <a:t>NPA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حذف گرید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</a:tr>
              <a:tr h="459740"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گوشی پزشکی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حذف گرید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</a:tr>
              <a:tr h="459740"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فشارسنج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حذف گرید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</a:tr>
              <a:tr h="459740"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لوله کاف دار3عدد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لوله کاف دار2عدد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</a:tr>
              <a:tr h="459740"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لوله بدون کاف1عدد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لوله بدون کاف2عدد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</a:tr>
              <a:tr h="459740"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نازال 3 عدد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2 عدد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</a:tr>
              <a:tr h="528320"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رابط اکسیژن3عدد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2 عدد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</a:tr>
              <a:tr h="459740"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سه راهه ساکشن3عدد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cs typeface="B Nazanin" pitchFamily="2" charset="-78"/>
                        </a:rPr>
                        <a:t>2 عدد</a:t>
                      </a:r>
                      <a:endParaRPr lang="en-US" dirty="0">
                        <a:cs typeface="B Nazanin" pitchFamily="2" charset="-78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762000"/>
            <a:ext cx="7467600" cy="163121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fa-IR" sz="2000" b="1" dirty="0" smtClean="0">
                <a:cs typeface="B Nazanin" pitchFamily="2" charset="-78"/>
              </a:rPr>
              <a:t>نکنه1: ست تزریق داخل استخوانی در کشوی دوم اختیاری است.</a:t>
            </a:r>
          </a:p>
          <a:p>
            <a:pPr algn="r" rtl="1"/>
            <a:r>
              <a:rPr lang="fa-IR" sz="2000" b="1" dirty="0" smtClean="0">
                <a:cs typeface="B Nazanin" pitchFamily="2" charset="-78"/>
              </a:rPr>
              <a:t>نکته2:وجود تشک گرمایی وتی پیس نوزادی در کشوی پنج اختیاری است.</a:t>
            </a:r>
          </a:p>
          <a:p>
            <a:pPr algn="r" rtl="1"/>
            <a:r>
              <a:rPr lang="fa-IR" sz="2000" b="1" dirty="0" smtClean="0">
                <a:cs typeface="B Nazanin" pitchFamily="2" charset="-78"/>
              </a:rPr>
              <a:t>نکته3: در بخش های نوزادان و</a:t>
            </a:r>
            <a:r>
              <a:rPr lang="en-US" sz="2000" b="1" dirty="0" smtClean="0">
                <a:cs typeface="B Nazanin" pitchFamily="2" charset="-78"/>
              </a:rPr>
              <a:t>NICU</a:t>
            </a:r>
            <a:r>
              <a:rPr lang="fa-IR" sz="2000" b="1" dirty="0" smtClean="0">
                <a:cs typeface="B Nazanin" pitchFamily="2" charset="-78"/>
              </a:rPr>
              <a:t>در کنار ترالی احیا نوزاد بایستی کیف احیا بزرگسال نیز قرار بگیرید.جایگاه کیف احیای بزرگسال در کشوی پنجم ترالی احیای نوزادان است</a:t>
            </a:r>
            <a:endParaRPr lang="en-US" sz="2000" b="1" dirty="0">
              <a:cs typeface="B Nazanin" pitchFamily="2" charset="-78"/>
            </a:endParaRPr>
          </a:p>
        </p:txBody>
      </p:sp>
      <p:pic>
        <p:nvPicPr>
          <p:cNvPr id="3" name="Picture 2" descr="poster_162421873475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0" y="2362200"/>
            <a:ext cx="3962400" cy="3962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533400"/>
            <a:ext cx="4419600" cy="57943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fa-IR" sz="3200" b="1" dirty="0" smtClean="0">
                <a:cs typeface="B Nazanin" pitchFamily="2" charset="-78"/>
              </a:rPr>
              <a:t>ممنون از نگاه شما</a:t>
            </a:r>
            <a:endParaRPr lang="en-US" sz="3200" b="1" dirty="0">
              <a:cs typeface="B Nazanin" pitchFamily="2" charset="-78"/>
            </a:endParaRPr>
          </a:p>
        </p:txBody>
      </p:sp>
      <p:pic>
        <p:nvPicPr>
          <p:cNvPr id="4" name="Picture 3" descr="unnam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90600" y="1524000"/>
            <a:ext cx="6751320" cy="48261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388</TotalTime>
  <Words>1498</Words>
  <Application>Microsoft Office PowerPoint</Application>
  <PresentationFormat>On-screen Show (4:3)</PresentationFormat>
  <Paragraphs>223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Oriel</vt:lpstr>
      <vt:lpstr>ویرایش هشتم ترالی کد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ممنون از نگاه شما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ویرایش هشتم ترالی کد</dc:title>
  <dc:creator>appuser7</dc:creator>
  <cp:lastModifiedBy>appuser7</cp:lastModifiedBy>
  <cp:revision>60</cp:revision>
  <dcterms:created xsi:type="dcterms:W3CDTF">2006-08-16T00:00:00Z</dcterms:created>
  <dcterms:modified xsi:type="dcterms:W3CDTF">2025-12-08T09:10:15Z</dcterms:modified>
</cp:coreProperties>
</file>